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532" r:id="rId2"/>
    <p:sldId id="609" r:id="rId3"/>
    <p:sldId id="629" r:id="rId4"/>
    <p:sldId id="604" r:id="rId5"/>
  </p:sldIdLst>
  <p:sldSz cx="9144000" cy="5143500" type="screen16x9"/>
  <p:notesSz cx="6881813" cy="9296400"/>
  <p:defaultTextStyle>
    <a:defPPr>
      <a:defRPr lang="en-US"/>
    </a:defPPr>
    <a:lvl1pPr marL="0" algn="l" defTabSz="34294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46" algn="l" defTabSz="34294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91" algn="l" defTabSz="34294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837" algn="l" defTabSz="34294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783" algn="l" defTabSz="34294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729" algn="l" defTabSz="34294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674" algn="l" defTabSz="34294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620" algn="l" defTabSz="34294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566" algn="l" defTabSz="34294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7677">
          <p15:clr>
            <a:srgbClr val="A4A3A4"/>
          </p15:clr>
        </p15:guide>
        <p15:guide id="3" orient="horz" pos="900" userDrawn="1">
          <p15:clr>
            <a:srgbClr val="A4A3A4"/>
          </p15:clr>
        </p15:guide>
        <p15:guide id="4" pos="3912" userDrawn="1">
          <p15:clr>
            <a:srgbClr val="A4A3A4"/>
          </p15:clr>
        </p15:guide>
        <p15:guide id="5" orient="horz" pos="1625">
          <p15:clr>
            <a:srgbClr val="A4A3A4"/>
          </p15:clr>
        </p15:guide>
        <p15:guide id="6" orient="horz" pos="1308" userDrawn="1">
          <p15:clr>
            <a:srgbClr val="A4A3A4"/>
          </p15:clr>
        </p15:guide>
        <p15:guide id="7" pos="5759">
          <p15:clr>
            <a:srgbClr val="A4A3A4"/>
          </p15:clr>
        </p15:guide>
        <p15:guide id="8" pos="1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16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nia Nataly Rios Gutierrez" initials="MNRG" lastIdx="5" clrIdx="0"/>
  <p:cmAuthor id="1" name="Viraj V. Patel" initials="VVP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FF"/>
    <a:srgbClr val="000000"/>
    <a:srgbClr val="EBFBFF"/>
    <a:srgbClr val="FFF3FC"/>
    <a:srgbClr val="414042"/>
    <a:srgbClr val="FFFFFF"/>
    <a:srgbClr val="E6E7E8"/>
    <a:srgbClr val="D1D3D4"/>
    <a:srgbClr val="BCBEC0"/>
    <a:srgbClr val="A7A9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98" autoAdjust="0"/>
    <p:restoredTop sz="89747" autoAdjust="0"/>
  </p:normalViewPr>
  <p:slideViewPr>
    <p:cSldViewPr snapToGrid="0" snapToObjects="1" showGuides="1">
      <p:cViewPr varScale="1">
        <p:scale>
          <a:sx n="110" d="100"/>
          <a:sy n="110" d="100"/>
        </p:scale>
        <p:origin x="930" y="96"/>
      </p:cViewPr>
      <p:guideLst>
        <p:guide orient="horz" pos="2166"/>
        <p:guide pos="7677"/>
        <p:guide orient="horz" pos="900"/>
        <p:guide pos="3912"/>
        <p:guide orient="horz" pos="1625"/>
        <p:guide orient="horz" pos="1308"/>
        <p:guide pos="5759"/>
        <p:guide pos="1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422"/>
    </p:cViewPr>
  </p:sorterViewPr>
  <p:notesViewPr>
    <p:cSldViewPr snapToGrid="0" snapToObjects="1">
      <p:cViewPr varScale="1">
        <p:scale>
          <a:sx n="93" d="100"/>
          <a:sy n="93" d="100"/>
        </p:scale>
        <p:origin x="3582" y="84"/>
      </p:cViewPr>
      <p:guideLst>
        <p:guide orient="horz" pos="2932"/>
        <p:guide pos="2212"/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30F601-DE7D-FF4D-846B-C31924E5B80E}" type="doc">
      <dgm:prSet loTypeId="urn:microsoft.com/office/officeart/2005/8/layout/bProcess3" loCatId="" qsTypeId="urn:microsoft.com/office/officeart/2005/8/quickstyle/simple1" qsCatId="simple" csTypeId="urn:microsoft.com/office/officeart/2005/8/colors/accent0_3" csCatId="mainScheme" phldr="1"/>
      <dgm:spPr/>
    </dgm:pt>
    <dgm:pt modelId="{C37F6013-7E03-204B-B50C-DDD9FF688C37}">
      <dgm:prSet phldrT="[Text]" custT="1"/>
      <dgm:spPr/>
      <dgm:t>
        <a:bodyPr/>
        <a:lstStyle/>
        <a:p>
          <a:r>
            <a:rPr lang="en-US" sz="1200" b="1" dirty="0"/>
            <a:t>Recruited &amp; randomized YMLM Peer Influencers (PIs)</a:t>
          </a:r>
        </a:p>
      </dgm:t>
    </dgm:pt>
    <dgm:pt modelId="{7A559683-2C15-0741-B640-19F6D7E08444}" type="parTrans" cxnId="{AC71EDC1-545F-C347-930A-F5D118C5D88B}">
      <dgm:prSet/>
      <dgm:spPr/>
      <dgm:t>
        <a:bodyPr/>
        <a:lstStyle/>
        <a:p>
          <a:endParaRPr lang="en-US" sz="1200"/>
        </a:p>
      </dgm:t>
    </dgm:pt>
    <dgm:pt modelId="{533AFE7E-7755-484C-AE57-64D58DAC13AF}" type="sibTrans" cxnId="{AC71EDC1-545F-C347-930A-F5D118C5D88B}">
      <dgm:prSet custT="1"/>
      <dgm:spPr/>
      <dgm:t>
        <a:bodyPr/>
        <a:lstStyle/>
        <a:p>
          <a:endParaRPr lang="en-US" sz="1200" b="1"/>
        </a:p>
      </dgm:t>
    </dgm:pt>
    <dgm:pt modelId="{844F5697-DB3B-6144-9266-70A1A5588348}">
      <dgm:prSet phldrT="[Text]" custT="1"/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n-US" sz="1200" b="1" dirty="0"/>
            <a:t>PIs recruited participants from existing online networks </a:t>
          </a:r>
        </a:p>
      </dgm:t>
    </dgm:pt>
    <dgm:pt modelId="{F46529E8-B501-6C44-970B-AE1F333B4BC4}" type="parTrans" cxnId="{4727B191-D8A8-3E4F-A684-3E84BD0E32F8}">
      <dgm:prSet/>
      <dgm:spPr/>
      <dgm:t>
        <a:bodyPr/>
        <a:lstStyle/>
        <a:p>
          <a:endParaRPr lang="en-US" sz="1200"/>
        </a:p>
      </dgm:t>
    </dgm:pt>
    <dgm:pt modelId="{3D2648D3-BF76-1440-9ECD-54451CE9E964}" type="sibTrans" cxnId="{4727B191-D8A8-3E4F-A684-3E84BD0E32F8}">
      <dgm:prSet custT="1"/>
      <dgm:spPr/>
      <dgm:t>
        <a:bodyPr/>
        <a:lstStyle/>
        <a:p>
          <a:endParaRPr lang="en-US" sz="1200"/>
        </a:p>
      </dgm:t>
    </dgm:pt>
    <dgm:pt modelId="{CB69BA51-2BB4-0146-A596-7F7B85B4FE9A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sz="1200" b="1" dirty="0"/>
            <a:t>Participants completed online eligibility survey </a:t>
          </a:r>
          <a:r>
            <a:rPr lang="en-US" sz="1200" b="1" dirty="0">
              <a:sym typeface="Wingdings" pitchFamily="2" charset="2"/>
            </a:rPr>
            <a:t></a:t>
          </a:r>
          <a:r>
            <a:rPr lang="en-US" sz="1200" b="1" dirty="0"/>
            <a:t> joined Facebook/Instagram groups</a:t>
          </a:r>
        </a:p>
      </dgm:t>
    </dgm:pt>
    <dgm:pt modelId="{E0FD4133-5388-D54F-A864-2D3FE52B344C}" type="parTrans" cxnId="{3B1D2E4E-44DC-7843-9B57-4DF5E30B4C3F}">
      <dgm:prSet/>
      <dgm:spPr/>
      <dgm:t>
        <a:bodyPr/>
        <a:lstStyle/>
        <a:p>
          <a:endParaRPr lang="en-US" sz="1200"/>
        </a:p>
      </dgm:t>
    </dgm:pt>
    <dgm:pt modelId="{D8F382BF-D7DE-1D4B-B9F2-7D2B4173C215}" type="sibTrans" cxnId="{3B1D2E4E-44DC-7843-9B57-4DF5E30B4C3F}">
      <dgm:prSet custT="1"/>
      <dgm:spPr/>
      <dgm:t>
        <a:bodyPr/>
        <a:lstStyle/>
        <a:p>
          <a:endParaRPr lang="en-US" sz="1200"/>
        </a:p>
      </dgm:t>
    </dgm:pt>
    <dgm:pt modelId="{EC9722D1-9A42-5446-BD68-5BD730349563}">
      <dgm:prSet custT="1"/>
      <dgm:spPr>
        <a:solidFill>
          <a:schemeClr val="accent5"/>
        </a:solidFill>
      </dgm:spPr>
      <dgm:t>
        <a:bodyPr/>
        <a:lstStyle/>
        <a:p>
          <a:r>
            <a:rPr lang="en-US" sz="1200" b="1" dirty="0"/>
            <a:t>Follow-up surveys at 6 and 12 weeks.</a:t>
          </a:r>
        </a:p>
      </dgm:t>
    </dgm:pt>
    <dgm:pt modelId="{CB254EEB-0DD1-0F48-999D-9BC44D0486D9}" type="parTrans" cxnId="{D5075963-3DDC-2842-ADDD-E8E0AA6E26C8}">
      <dgm:prSet/>
      <dgm:spPr/>
      <dgm:t>
        <a:bodyPr/>
        <a:lstStyle/>
        <a:p>
          <a:endParaRPr lang="en-US" sz="1200"/>
        </a:p>
      </dgm:t>
    </dgm:pt>
    <dgm:pt modelId="{EB48D182-D9F7-0D41-915C-60F48E1BE03D}" type="sibTrans" cxnId="{D5075963-3DDC-2842-ADDD-E8E0AA6E26C8}">
      <dgm:prSet/>
      <dgm:spPr/>
      <dgm:t>
        <a:bodyPr/>
        <a:lstStyle/>
        <a:p>
          <a:endParaRPr lang="en-US" sz="1200"/>
        </a:p>
      </dgm:t>
    </dgm:pt>
    <dgm:pt modelId="{E629B23B-419E-E647-979C-BFB250705C7A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1200" b="1" dirty="0"/>
            <a:t>PIs conducted online campaign x 6-weeks, posted arm-specific contents</a:t>
          </a:r>
        </a:p>
      </dgm:t>
    </dgm:pt>
    <dgm:pt modelId="{91671B6B-034C-A448-841D-5DB04B1FD860}" type="parTrans" cxnId="{4221DC25-563E-E143-AF0E-5321156A0D5B}">
      <dgm:prSet/>
      <dgm:spPr/>
      <dgm:t>
        <a:bodyPr/>
        <a:lstStyle/>
        <a:p>
          <a:endParaRPr lang="en-US" sz="1200"/>
        </a:p>
      </dgm:t>
    </dgm:pt>
    <dgm:pt modelId="{FC772774-A087-584E-8249-9EB66BF4E6F7}" type="sibTrans" cxnId="{4221DC25-563E-E143-AF0E-5321156A0D5B}">
      <dgm:prSet custT="1"/>
      <dgm:spPr/>
      <dgm:t>
        <a:bodyPr/>
        <a:lstStyle/>
        <a:p>
          <a:endParaRPr lang="en-US" sz="1200"/>
        </a:p>
      </dgm:t>
    </dgm:pt>
    <dgm:pt modelId="{D15B63AB-AAA1-0A45-9B1A-C729582A1CC2}" type="pres">
      <dgm:prSet presAssocID="{0230F601-DE7D-FF4D-846B-C31924E5B80E}" presName="Name0" presStyleCnt="0">
        <dgm:presLayoutVars>
          <dgm:dir/>
          <dgm:resizeHandles val="exact"/>
        </dgm:presLayoutVars>
      </dgm:prSet>
      <dgm:spPr/>
    </dgm:pt>
    <dgm:pt modelId="{272A3F76-06DF-F346-94C1-7C4A2C6F43EB}" type="pres">
      <dgm:prSet presAssocID="{C37F6013-7E03-204B-B50C-DDD9FF688C3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C0B9E4-535B-FC43-B54F-94DFB269003C}" type="pres">
      <dgm:prSet presAssocID="{533AFE7E-7755-484C-AE57-64D58DAC13AF}" presName="sibTrans" presStyleLbl="sibTrans1D1" presStyleIdx="0" presStyleCnt="4"/>
      <dgm:spPr/>
      <dgm:t>
        <a:bodyPr/>
        <a:lstStyle/>
        <a:p>
          <a:endParaRPr lang="en-US"/>
        </a:p>
      </dgm:t>
    </dgm:pt>
    <dgm:pt modelId="{048CBAEC-A09A-9C4F-A85C-C70EDD8616CE}" type="pres">
      <dgm:prSet presAssocID="{533AFE7E-7755-484C-AE57-64D58DAC13AF}" presName="connectorText" presStyleLbl="sibTrans1D1" presStyleIdx="0" presStyleCnt="4"/>
      <dgm:spPr/>
      <dgm:t>
        <a:bodyPr/>
        <a:lstStyle/>
        <a:p>
          <a:endParaRPr lang="en-US"/>
        </a:p>
      </dgm:t>
    </dgm:pt>
    <dgm:pt modelId="{E3772825-FDF0-5E46-A6EE-A70515B02DFC}" type="pres">
      <dgm:prSet presAssocID="{844F5697-DB3B-6144-9266-70A1A558834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18EA5C-B7F4-ED49-A774-8C09BA575157}" type="pres">
      <dgm:prSet presAssocID="{3D2648D3-BF76-1440-9ECD-54451CE9E964}" presName="sibTrans" presStyleLbl="sibTrans1D1" presStyleIdx="1" presStyleCnt="4"/>
      <dgm:spPr/>
      <dgm:t>
        <a:bodyPr/>
        <a:lstStyle/>
        <a:p>
          <a:endParaRPr lang="en-US"/>
        </a:p>
      </dgm:t>
    </dgm:pt>
    <dgm:pt modelId="{62FF1AEE-03E6-E243-8FD0-D5F5C4F90A02}" type="pres">
      <dgm:prSet presAssocID="{3D2648D3-BF76-1440-9ECD-54451CE9E964}" presName="connectorText" presStyleLbl="sibTrans1D1" presStyleIdx="1" presStyleCnt="4"/>
      <dgm:spPr/>
      <dgm:t>
        <a:bodyPr/>
        <a:lstStyle/>
        <a:p>
          <a:endParaRPr lang="en-US"/>
        </a:p>
      </dgm:t>
    </dgm:pt>
    <dgm:pt modelId="{69B5F0F3-199F-594D-A7AE-D39E1EF8FC96}" type="pres">
      <dgm:prSet presAssocID="{CB69BA51-2BB4-0146-A596-7F7B85B4FE9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483903-3D2A-8F41-B009-D5BBF7F8E625}" type="pres">
      <dgm:prSet presAssocID="{D8F382BF-D7DE-1D4B-B9F2-7D2B4173C215}" presName="sibTrans" presStyleLbl="sibTrans1D1" presStyleIdx="2" presStyleCnt="4"/>
      <dgm:spPr/>
      <dgm:t>
        <a:bodyPr/>
        <a:lstStyle/>
        <a:p>
          <a:endParaRPr lang="en-US"/>
        </a:p>
      </dgm:t>
    </dgm:pt>
    <dgm:pt modelId="{5F0C5796-7902-1E49-BCEF-F6281D0E491D}" type="pres">
      <dgm:prSet presAssocID="{D8F382BF-D7DE-1D4B-B9F2-7D2B4173C215}" presName="connectorText" presStyleLbl="sibTrans1D1" presStyleIdx="2" presStyleCnt="4"/>
      <dgm:spPr/>
      <dgm:t>
        <a:bodyPr/>
        <a:lstStyle/>
        <a:p>
          <a:endParaRPr lang="en-US"/>
        </a:p>
      </dgm:t>
    </dgm:pt>
    <dgm:pt modelId="{78652791-E752-EA49-93DA-6DA04ECE2966}" type="pres">
      <dgm:prSet presAssocID="{E629B23B-419E-E647-979C-BFB250705C7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C71E95-9270-C44D-946C-B5825775AC13}" type="pres">
      <dgm:prSet presAssocID="{FC772774-A087-584E-8249-9EB66BF4E6F7}" presName="sibTrans" presStyleLbl="sibTrans1D1" presStyleIdx="3" presStyleCnt="4"/>
      <dgm:spPr/>
      <dgm:t>
        <a:bodyPr/>
        <a:lstStyle/>
        <a:p>
          <a:endParaRPr lang="en-US"/>
        </a:p>
      </dgm:t>
    </dgm:pt>
    <dgm:pt modelId="{5E2C6188-CE18-034E-BD8B-612034309A64}" type="pres">
      <dgm:prSet presAssocID="{FC772774-A087-584E-8249-9EB66BF4E6F7}" presName="connectorText" presStyleLbl="sibTrans1D1" presStyleIdx="3" presStyleCnt="4"/>
      <dgm:spPr/>
      <dgm:t>
        <a:bodyPr/>
        <a:lstStyle/>
        <a:p>
          <a:endParaRPr lang="en-US"/>
        </a:p>
      </dgm:t>
    </dgm:pt>
    <dgm:pt modelId="{4CD729A2-45BC-0B4C-9C50-14A48875FDCA}" type="pres">
      <dgm:prSet presAssocID="{EC9722D1-9A42-5446-BD68-5BD73034956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3FCB99-9A8C-7848-BE56-CA288B37741C}" type="presOf" srcId="{C37F6013-7E03-204B-B50C-DDD9FF688C37}" destId="{272A3F76-06DF-F346-94C1-7C4A2C6F43EB}" srcOrd="0" destOrd="0" presId="urn:microsoft.com/office/officeart/2005/8/layout/bProcess3"/>
    <dgm:cxn modelId="{5F3EC331-1B46-324E-99DA-BC8F2B6A01F3}" type="presOf" srcId="{CB69BA51-2BB4-0146-A596-7F7B85B4FE9A}" destId="{69B5F0F3-199F-594D-A7AE-D39E1EF8FC96}" srcOrd="0" destOrd="0" presId="urn:microsoft.com/office/officeart/2005/8/layout/bProcess3"/>
    <dgm:cxn modelId="{D5075963-3DDC-2842-ADDD-E8E0AA6E26C8}" srcId="{0230F601-DE7D-FF4D-846B-C31924E5B80E}" destId="{EC9722D1-9A42-5446-BD68-5BD730349563}" srcOrd="4" destOrd="0" parTransId="{CB254EEB-0DD1-0F48-999D-9BC44D0486D9}" sibTransId="{EB48D182-D9F7-0D41-915C-60F48E1BE03D}"/>
    <dgm:cxn modelId="{7DC41305-4B40-1245-AA16-E991104B71BD}" type="presOf" srcId="{0230F601-DE7D-FF4D-846B-C31924E5B80E}" destId="{D15B63AB-AAA1-0A45-9B1A-C729582A1CC2}" srcOrd="0" destOrd="0" presId="urn:microsoft.com/office/officeart/2005/8/layout/bProcess3"/>
    <dgm:cxn modelId="{1AB71A8C-5FE3-344D-B838-FE2CCF4A74AC}" type="presOf" srcId="{533AFE7E-7755-484C-AE57-64D58DAC13AF}" destId="{1EC0B9E4-535B-FC43-B54F-94DFB269003C}" srcOrd="0" destOrd="0" presId="urn:microsoft.com/office/officeart/2005/8/layout/bProcess3"/>
    <dgm:cxn modelId="{F4951BAD-772D-DE44-B381-F4833F980EE8}" type="presOf" srcId="{D8F382BF-D7DE-1D4B-B9F2-7D2B4173C215}" destId="{5F0C5796-7902-1E49-BCEF-F6281D0E491D}" srcOrd="1" destOrd="0" presId="urn:microsoft.com/office/officeart/2005/8/layout/bProcess3"/>
    <dgm:cxn modelId="{3F452082-13DF-914E-9A9E-127DA63F3E57}" type="presOf" srcId="{E629B23B-419E-E647-979C-BFB250705C7A}" destId="{78652791-E752-EA49-93DA-6DA04ECE2966}" srcOrd="0" destOrd="0" presId="urn:microsoft.com/office/officeart/2005/8/layout/bProcess3"/>
    <dgm:cxn modelId="{003F2027-793A-B140-A6CD-319FB533F31B}" type="presOf" srcId="{D8F382BF-D7DE-1D4B-B9F2-7D2B4173C215}" destId="{65483903-3D2A-8F41-B009-D5BBF7F8E625}" srcOrd="0" destOrd="0" presId="urn:microsoft.com/office/officeart/2005/8/layout/bProcess3"/>
    <dgm:cxn modelId="{3B1D2E4E-44DC-7843-9B57-4DF5E30B4C3F}" srcId="{0230F601-DE7D-FF4D-846B-C31924E5B80E}" destId="{CB69BA51-2BB4-0146-A596-7F7B85B4FE9A}" srcOrd="2" destOrd="0" parTransId="{E0FD4133-5388-D54F-A864-2D3FE52B344C}" sibTransId="{D8F382BF-D7DE-1D4B-B9F2-7D2B4173C215}"/>
    <dgm:cxn modelId="{4221DC25-563E-E143-AF0E-5321156A0D5B}" srcId="{0230F601-DE7D-FF4D-846B-C31924E5B80E}" destId="{E629B23B-419E-E647-979C-BFB250705C7A}" srcOrd="3" destOrd="0" parTransId="{91671B6B-034C-A448-841D-5DB04B1FD860}" sibTransId="{FC772774-A087-584E-8249-9EB66BF4E6F7}"/>
    <dgm:cxn modelId="{FF97C4A9-2076-A649-82BC-225E5A2C9EF6}" type="presOf" srcId="{FC772774-A087-584E-8249-9EB66BF4E6F7}" destId="{5E2C6188-CE18-034E-BD8B-612034309A64}" srcOrd="1" destOrd="0" presId="urn:microsoft.com/office/officeart/2005/8/layout/bProcess3"/>
    <dgm:cxn modelId="{1690FB4E-D3DE-6746-BFBD-00FE42096A45}" type="presOf" srcId="{FC772774-A087-584E-8249-9EB66BF4E6F7}" destId="{B2C71E95-9270-C44D-946C-B5825775AC13}" srcOrd="0" destOrd="0" presId="urn:microsoft.com/office/officeart/2005/8/layout/bProcess3"/>
    <dgm:cxn modelId="{4BA4B296-4E5B-1A4F-9325-B91C6EB34193}" type="presOf" srcId="{533AFE7E-7755-484C-AE57-64D58DAC13AF}" destId="{048CBAEC-A09A-9C4F-A85C-C70EDD8616CE}" srcOrd="1" destOrd="0" presId="urn:microsoft.com/office/officeart/2005/8/layout/bProcess3"/>
    <dgm:cxn modelId="{4727B191-D8A8-3E4F-A684-3E84BD0E32F8}" srcId="{0230F601-DE7D-FF4D-846B-C31924E5B80E}" destId="{844F5697-DB3B-6144-9266-70A1A5588348}" srcOrd="1" destOrd="0" parTransId="{F46529E8-B501-6C44-970B-AE1F333B4BC4}" sibTransId="{3D2648D3-BF76-1440-9ECD-54451CE9E964}"/>
    <dgm:cxn modelId="{5E75F9CE-9613-A640-BA20-0A0A42F927A0}" type="presOf" srcId="{844F5697-DB3B-6144-9266-70A1A5588348}" destId="{E3772825-FDF0-5E46-A6EE-A70515B02DFC}" srcOrd="0" destOrd="0" presId="urn:microsoft.com/office/officeart/2005/8/layout/bProcess3"/>
    <dgm:cxn modelId="{B3506C41-B755-0149-931A-BAAC8C032756}" type="presOf" srcId="{3D2648D3-BF76-1440-9ECD-54451CE9E964}" destId="{62FF1AEE-03E6-E243-8FD0-D5F5C4F90A02}" srcOrd="1" destOrd="0" presId="urn:microsoft.com/office/officeart/2005/8/layout/bProcess3"/>
    <dgm:cxn modelId="{70A7F363-EDDC-764A-B3AC-030A67D73234}" type="presOf" srcId="{3D2648D3-BF76-1440-9ECD-54451CE9E964}" destId="{0918EA5C-B7F4-ED49-A774-8C09BA575157}" srcOrd="0" destOrd="0" presId="urn:microsoft.com/office/officeart/2005/8/layout/bProcess3"/>
    <dgm:cxn modelId="{5FF4D294-6630-AC43-BD6F-4BC4641C1919}" type="presOf" srcId="{EC9722D1-9A42-5446-BD68-5BD730349563}" destId="{4CD729A2-45BC-0B4C-9C50-14A48875FDCA}" srcOrd="0" destOrd="0" presId="urn:microsoft.com/office/officeart/2005/8/layout/bProcess3"/>
    <dgm:cxn modelId="{AC71EDC1-545F-C347-930A-F5D118C5D88B}" srcId="{0230F601-DE7D-FF4D-846B-C31924E5B80E}" destId="{C37F6013-7E03-204B-B50C-DDD9FF688C37}" srcOrd="0" destOrd="0" parTransId="{7A559683-2C15-0741-B640-19F6D7E08444}" sibTransId="{533AFE7E-7755-484C-AE57-64D58DAC13AF}"/>
    <dgm:cxn modelId="{393B04F4-BDB9-C54B-9725-0345494DDA26}" type="presParOf" srcId="{D15B63AB-AAA1-0A45-9B1A-C729582A1CC2}" destId="{272A3F76-06DF-F346-94C1-7C4A2C6F43EB}" srcOrd="0" destOrd="0" presId="urn:microsoft.com/office/officeart/2005/8/layout/bProcess3"/>
    <dgm:cxn modelId="{CC4EC1B5-D172-9D42-95DC-966211FF1BF6}" type="presParOf" srcId="{D15B63AB-AAA1-0A45-9B1A-C729582A1CC2}" destId="{1EC0B9E4-535B-FC43-B54F-94DFB269003C}" srcOrd="1" destOrd="0" presId="urn:microsoft.com/office/officeart/2005/8/layout/bProcess3"/>
    <dgm:cxn modelId="{02B0D424-6E42-4E4F-9302-DBCEBE18AE6D}" type="presParOf" srcId="{1EC0B9E4-535B-FC43-B54F-94DFB269003C}" destId="{048CBAEC-A09A-9C4F-A85C-C70EDD8616CE}" srcOrd="0" destOrd="0" presId="urn:microsoft.com/office/officeart/2005/8/layout/bProcess3"/>
    <dgm:cxn modelId="{80CBB72E-8E90-0B4D-8E59-F76731AA72B5}" type="presParOf" srcId="{D15B63AB-AAA1-0A45-9B1A-C729582A1CC2}" destId="{E3772825-FDF0-5E46-A6EE-A70515B02DFC}" srcOrd="2" destOrd="0" presId="urn:microsoft.com/office/officeart/2005/8/layout/bProcess3"/>
    <dgm:cxn modelId="{DFBE36B4-E72C-E449-93BE-4159C9D9839A}" type="presParOf" srcId="{D15B63AB-AAA1-0A45-9B1A-C729582A1CC2}" destId="{0918EA5C-B7F4-ED49-A774-8C09BA575157}" srcOrd="3" destOrd="0" presId="urn:microsoft.com/office/officeart/2005/8/layout/bProcess3"/>
    <dgm:cxn modelId="{5B446B35-8641-DD4C-81E3-23A80AA766A3}" type="presParOf" srcId="{0918EA5C-B7F4-ED49-A774-8C09BA575157}" destId="{62FF1AEE-03E6-E243-8FD0-D5F5C4F90A02}" srcOrd="0" destOrd="0" presId="urn:microsoft.com/office/officeart/2005/8/layout/bProcess3"/>
    <dgm:cxn modelId="{8E739371-3B33-D54A-9DCF-35030C5CF17B}" type="presParOf" srcId="{D15B63AB-AAA1-0A45-9B1A-C729582A1CC2}" destId="{69B5F0F3-199F-594D-A7AE-D39E1EF8FC96}" srcOrd="4" destOrd="0" presId="urn:microsoft.com/office/officeart/2005/8/layout/bProcess3"/>
    <dgm:cxn modelId="{78045CC7-3183-A64E-BB73-B9E756E3C352}" type="presParOf" srcId="{D15B63AB-AAA1-0A45-9B1A-C729582A1CC2}" destId="{65483903-3D2A-8F41-B009-D5BBF7F8E625}" srcOrd="5" destOrd="0" presId="urn:microsoft.com/office/officeart/2005/8/layout/bProcess3"/>
    <dgm:cxn modelId="{58382C10-5783-4E48-80CB-7707C6F02925}" type="presParOf" srcId="{65483903-3D2A-8F41-B009-D5BBF7F8E625}" destId="{5F0C5796-7902-1E49-BCEF-F6281D0E491D}" srcOrd="0" destOrd="0" presId="urn:microsoft.com/office/officeart/2005/8/layout/bProcess3"/>
    <dgm:cxn modelId="{EDB0CA14-650B-5C4E-8935-9E6BF2B57E29}" type="presParOf" srcId="{D15B63AB-AAA1-0A45-9B1A-C729582A1CC2}" destId="{78652791-E752-EA49-93DA-6DA04ECE2966}" srcOrd="6" destOrd="0" presId="urn:microsoft.com/office/officeart/2005/8/layout/bProcess3"/>
    <dgm:cxn modelId="{6D2BBC75-C7C4-6445-BB40-A07DF4891FAC}" type="presParOf" srcId="{D15B63AB-AAA1-0A45-9B1A-C729582A1CC2}" destId="{B2C71E95-9270-C44D-946C-B5825775AC13}" srcOrd="7" destOrd="0" presId="urn:microsoft.com/office/officeart/2005/8/layout/bProcess3"/>
    <dgm:cxn modelId="{F7721951-29E3-6344-8430-F68405B0589F}" type="presParOf" srcId="{B2C71E95-9270-C44D-946C-B5825775AC13}" destId="{5E2C6188-CE18-034E-BD8B-612034309A64}" srcOrd="0" destOrd="0" presId="urn:microsoft.com/office/officeart/2005/8/layout/bProcess3"/>
    <dgm:cxn modelId="{8D3B9D21-0EEC-5E45-903F-E2163D2FB4F2}" type="presParOf" srcId="{D15B63AB-AAA1-0A45-9B1A-C729582A1CC2}" destId="{4CD729A2-45BC-0B4C-9C50-14A48875FDCA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C0B9E4-535B-FC43-B54F-94DFB269003C}">
      <dsp:nvSpPr>
        <dsp:cNvPr id="0" name=""/>
        <dsp:cNvSpPr/>
      </dsp:nvSpPr>
      <dsp:spPr>
        <a:xfrm>
          <a:off x="2595639" y="508127"/>
          <a:ext cx="3902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0280" y="45720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/>
        </a:p>
      </dsp:txBody>
      <dsp:txXfrm>
        <a:off x="2780257" y="551741"/>
        <a:ext cx="21044" cy="4212"/>
      </dsp:txXfrm>
    </dsp:sp>
    <dsp:sp modelId="{272A3F76-06DF-F346-94C1-7C4A2C6F43EB}">
      <dsp:nvSpPr>
        <dsp:cNvPr id="0" name=""/>
        <dsp:cNvSpPr/>
      </dsp:nvSpPr>
      <dsp:spPr>
        <a:xfrm>
          <a:off x="767525" y="4873"/>
          <a:ext cx="1829913" cy="109794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Recruited &amp; randomized YMLM Peer Influencers (PIs)</a:t>
          </a:r>
        </a:p>
      </dsp:txBody>
      <dsp:txXfrm>
        <a:off x="767525" y="4873"/>
        <a:ext cx="1829913" cy="1097948"/>
      </dsp:txXfrm>
    </dsp:sp>
    <dsp:sp modelId="{0918EA5C-B7F4-ED49-A774-8C09BA575157}">
      <dsp:nvSpPr>
        <dsp:cNvPr id="0" name=""/>
        <dsp:cNvSpPr/>
      </dsp:nvSpPr>
      <dsp:spPr>
        <a:xfrm>
          <a:off x="1682482" y="1101022"/>
          <a:ext cx="2250794" cy="390280"/>
        </a:xfrm>
        <a:custGeom>
          <a:avLst/>
          <a:gdLst/>
          <a:ahLst/>
          <a:cxnLst/>
          <a:rect l="0" t="0" r="0" b="0"/>
          <a:pathLst>
            <a:path>
              <a:moveTo>
                <a:pt x="2250794" y="0"/>
              </a:moveTo>
              <a:lnTo>
                <a:pt x="2250794" y="212240"/>
              </a:lnTo>
              <a:lnTo>
                <a:pt x="0" y="212240"/>
              </a:lnTo>
              <a:lnTo>
                <a:pt x="0" y="390280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2750634" y="1294055"/>
        <a:ext cx="114490" cy="4212"/>
      </dsp:txXfrm>
    </dsp:sp>
    <dsp:sp modelId="{E3772825-FDF0-5E46-A6EE-A70515B02DFC}">
      <dsp:nvSpPr>
        <dsp:cNvPr id="0" name=""/>
        <dsp:cNvSpPr/>
      </dsp:nvSpPr>
      <dsp:spPr>
        <a:xfrm>
          <a:off x="3018319" y="4873"/>
          <a:ext cx="1829913" cy="1097948"/>
        </a:xfrm>
        <a:prstGeom prst="rect">
          <a:avLst/>
        </a:prstGeom>
        <a:solidFill>
          <a:schemeClr val="bg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PIs recruited participants from existing online networks </a:t>
          </a:r>
        </a:p>
      </dsp:txBody>
      <dsp:txXfrm>
        <a:off x="3018319" y="4873"/>
        <a:ext cx="1829913" cy="1097948"/>
      </dsp:txXfrm>
    </dsp:sp>
    <dsp:sp modelId="{65483903-3D2A-8F41-B009-D5BBF7F8E625}">
      <dsp:nvSpPr>
        <dsp:cNvPr id="0" name=""/>
        <dsp:cNvSpPr/>
      </dsp:nvSpPr>
      <dsp:spPr>
        <a:xfrm>
          <a:off x="2595639" y="2026956"/>
          <a:ext cx="3902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0280" y="45720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2780257" y="2070570"/>
        <a:ext cx="21044" cy="4212"/>
      </dsp:txXfrm>
    </dsp:sp>
    <dsp:sp modelId="{69B5F0F3-199F-594D-A7AE-D39E1EF8FC96}">
      <dsp:nvSpPr>
        <dsp:cNvPr id="0" name=""/>
        <dsp:cNvSpPr/>
      </dsp:nvSpPr>
      <dsp:spPr>
        <a:xfrm>
          <a:off x="767525" y="1523702"/>
          <a:ext cx="1829913" cy="1097948"/>
        </a:xfrm>
        <a:prstGeom prst="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Participants completed online eligibility survey </a:t>
          </a:r>
          <a:r>
            <a:rPr lang="en-US" sz="1200" b="1" kern="1200" dirty="0">
              <a:sym typeface="Wingdings" pitchFamily="2" charset="2"/>
            </a:rPr>
            <a:t></a:t>
          </a:r>
          <a:r>
            <a:rPr lang="en-US" sz="1200" b="1" kern="1200" dirty="0"/>
            <a:t> joined Facebook/Instagram groups</a:t>
          </a:r>
        </a:p>
      </dsp:txBody>
      <dsp:txXfrm>
        <a:off x="767525" y="1523702"/>
        <a:ext cx="1829913" cy="1097948"/>
      </dsp:txXfrm>
    </dsp:sp>
    <dsp:sp modelId="{B2C71E95-9270-C44D-946C-B5825775AC13}">
      <dsp:nvSpPr>
        <dsp:cNvPr id="0" name=""/>
        <dsp:cNvSpPr/>
      </dsp:nvSpPr>
      <dsp:spPr>
        <a:xfrm>
          <a:off x="1682482" y="2619850"/>
          <a:ext cx="2250794" cy="390280"/>
        </a:xfrm>
        <a:custGeom>
          <a:avLst/>
          <a:gdLst/>
          <a:ahLst/>
          <a:cxnLst/>
          <a:rect l="0" t="0" r="0" b="0"/>
          <a:pathLst>
            <a:path>
              <a:moveTo>
                <a:pt x="2250794" y="0"/>
              </a:moveTo>
              <a:lnTo>
                <a:pt x="2250794" y="212240"/>
              </a:lnTo>
              <a:lnTo>
                <a:pt x="0" y="212240"/>
              </a:lnTo>
              <a:lnTo>
                <a:pt x="0" y="390280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2750634" y="2812884"/>
        <a:ext cx="114490" cy="4212"/>
      </dsp:txXfrm>
    </dsp:sp>
    <dsp:sp modelId="{78652791-E752-EA49-93DA-6DA04ECE2966}">
      <dsp:nvSpPr>
        <dsp:cNvPr id="0" name=""/>
        <dsp:cNvSpPr/>
      </dsp:nvSpPr>
      <dsp:spPr>
        <a:xfrm>
          <a:off x="3018319" y="1523702"/>
          <a:ext cx="1829913" cy="1097948"/>
        </a:xfrm>
        <a:prstGeom prst="rect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PIs conducted online campaign x 6-weeks, posted arm-specific contents</a:t>
          </a:r>
        </a:p>
      </dsp:txBody>
      <dsp:txXfrm>
        <a:off x="3018319" y="1523702"/>
        <a:ext cx="1829913" cy="1097948"/>
      </dsp:txXfrm>
    </dsp:sp>
    <dsp:sp modelId="{4CD729A2-45BC-0B4C-9C50-14A48875FDCA}">
      <dsp:nvSpPr>
        <dsp:cNvPr id="0" name=""/>
        <dsp:cNvSpPr/>
      </dsp:nvSpPr>
      <dsp:spPr>
        <a:xfrm>
          <a:off x="767525" y="3042530"/>
          <a:ext cx="1829913" cy="1097948"/>
        </a:xfrm>
        <a:prstGeom prst="rect">
          <a:avLst/>
        </a:prstGeom>
        <a:solidFill>
          <a:schemeClr val="accent5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Follow-up surveys at 6 and 12 weeks.</a:t>
          </a:r>
        </a:p>
      </dsp:txBody>
      <dsp:txXfrm>
        <a:off x="767525" y="3042530"/>
        <a:ext cx="1829913" cy="1097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2119" cy="464820"/>
          </a:xfrm>
          <a:prstGeom prst="rect">
            <a:avLst/>
          </a:prstGeom>
        </p:spPr>
        <p:txBody>
          <a:bodyPr vert="horz" lIns="92410" tIns="46205" rIns="92410" bIns="46205" rtlCol="0"/>
          <a:lstStyle>
            <a:lvl1pPr algn="l">
              <a:defRPr sz="13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1" y="1"/>
            <a:ext cx="2982119" cy="464820"/>
          </a:xfrm>
          <a:prstGeom prst="rect">
            <a:avLst/>
          </a:prstGeom>
        </p:spPr>
        <p:txBody>
          <a:bodyPr vert="horz" lIns="92410" tIns="46205" rIns="92410" bIns="46205" rtlCol="0"/>
          <a:lstStyle>
            <a:lvl1pPr algn="r">
              <a:defRPr sz="1300"/>
            </a:lvl1pPr>
          </a:lstStyle>
          <a:p>
            <a:fld id="{AD501CEF-2510-4D83-B05C-6C2C94A5B5CE}" type="datetimeFigureOut">
              <a:rPr lang="en-US" smtClean="0">
                <a:latin typeface="Arial" panose="020B0604020202020204" pitchFamily="34" charset="0"/>
              </a:rPr>
              <a:t>7/22/2019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9"/>
            <a:ext cx="2982119" cy="464820"/>
          </a:xfrm>
          <a:prstGeom prst="rect">
            <a:avLst/>
          </a:prstGeom>
        </p:spPr>
        <p:txBody>
          <a:bodyPr vert="horz" lIns="92410" tIns="46205" rIns="92410" bIns="46205" rtlCol="0" anchor="b"/>
          <a:lstStyle>
            <a:lvl1pPr algn="l">
              <a:defRPr sz="13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1" y="8829969"/>
            <a:ext cx="2982119" cy="464820"/>
          </a:xfrm>
          <a:prstGeom prst="rect">
            <a:avLst/>
          </a:prstGeom>
        </p:spPr>
        <p:txBody>
          <a:bodyPr vert="horz" lIns="92410" tIns="46205" rIns="92410" bIns="46205" rtlCol="0" anchor="b"/>
          <a:lstStyle>
            <a:lvl1pPr algn="r">
              <a:defRPr sz="1300"/>
            </a:lvl1pPr>
          </a:lstStyle>
          <a:p>
            <a:fld id="{1E9D9415-2E0E-449C-AAA4-9B13757014C4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783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2119" cy="464820"/>
          </a:xfrm>
          <a:prstGeom prst="rect">
            <a:avLst/>
          </a:prstGeom>
        </p:spPr>
        <p:txBody>
          <a:bodyPr vert="horz" lIns="92410" tIns="46205" rIns="92410" bIns="46205" rtlCol="0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1" y="1"/>
            <a:ext cx="2982119" cy="464820"/>
          </a:xfrm>
          <a:prstGeom prst="rect">
            <a:avLst/>
          </a:prstGeom>
        </p:spPr>
        <p:txBody>
          <a:bodyPr vert="horz" lIns="92410" tIns="46205" rIns="92410" bIns="46205" rtlCol="0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3C0EB677-3968-4D5D-9A31-C01A83E01C2F}" type="datetimeFigureOut">
              <a:rPr lang="en-US" smtClean="0"/>
              <a:pPr/>
              <a:t>7/22/2019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10" tIns="46205" rIns="92410" bIns="4620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1"/>
            <a:ext cx="5505450" cy="4183380"/>
          </a:xfrm>
          <a:prstGeom prst="rect">
            <a:avLst/>
          </a:prstGeom>
        </p:spPr>
        <p:txBody>
          <a:bodyPr vert="horz" lIns="92410" tIns="46205" rIns="92410" bIns="46205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9"/>
            <a:ext cx="2982119" cy="464820"/>
          </a:xfrm>
          <a:prstGeom prst="rect">
            <a:avLst/>
          </a:prstGeom>
        </p:spPr>
        <p:txBody>
          <a:bodyPr vert="horz" lIns="92410" tIns="46205" rIns="92410" bIns="46205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1" y="8829969"/>
            <a:ext cx="2982119" cy="464820"/>
          </a:xfrm>
          <a:prstGeom prst="rect">
            <a:avLst/>
          </a:prstGeom>
        </p:spPr>
        <p:txBody>
          <a:bodyPr vert="horz" lIns="92410" tIns="46205" rIns="92410" bIns="46205" rtlCol="0" anchor="b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D95807FB-1213-4A92-9A80-793965F707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036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91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342946" algn="l" defTabSz="685891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685891" algn="l" defTabSz="685891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028837" algn="l" defTabSz="685891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371783" algn="l" defTabSz="685891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1714729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674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620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566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</a:t>
            </a:r>
            <a:r>
              <a:rPr lang="en-US" baseline="0" dirty="0"/>
              <a:t> study was approved by the Einstein IRB and we took great care to ensure participant privacy. Took place </a:t>
            </a:r>
            <a:r>
              <a:rPr lang="en-US" baseline="0"/>
              <a:t>between May-September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807FB-1213-4A92-9A80-793965F7074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995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3812" indent="-203812">
              <a:spcBef>
                <a:spcPts val="446"/>
              </a:spcBef>
              <a:buClr>
                <a:schemeClr val="tx1"/>
              </a:buClr>
            </a:pPr>
            <a:r>
              <a:rPr lang="en-US" b="1" u="sng" dirty="0">
                <a:solidFill>
                  <a:schemeClr val="tx2"/>
                </a:solidFill>
              </a:rPr>
              <a:t>Guiding Principles: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>
                <a:cs typeface="Arial"/>
              </a:rPr>
              <a:t>Used community based participatory research principals to develop an online behavioral intervention </a:t>
            </a:r>
            <a:r>
              <a:rPr lang="en-US" i="1" dirty="0">
                <a:solidFill>
                  <a:schemeClr val="bg2"/>
                </a:solidFill>
                <a:cs typeface="Arial"/>
              </a:rPr>
              <a:t>with</a:t>
            </a:r>
            <a:r>
              <a:rPr lang="en-US" dirty="0">
                <a:cs typeface="Arial"/>
              </a:rPr>
              <a:t> Peer Leaders to address likely barriers and facilitators to PrEP use. Based on Diffusion of Innovation and Info-Motivation</a:t>
            </a:r>
            <a:r>
              <a:rPr lang="en-US" baseline="0" dirty="0">
                <a:cs typeface="Arial"/>
              </a:rPr>
              <a:t>-Behavioral Skills Model.</a:t>
            </a:r>
            <a:endParaRPr lang="en-US" dirty="0">
              <a:cs typeface="Arial"/>
            </a:endParaRPr>
          </a:p>
          <a:p>
            <a:pPr marL="203812" indent="-203812">
              <a:spcBef>
                <a:spcPts val="446"/>
              </a:spcBef>
              <a:buClr>
                <a:schemeClr val="tx1"/>
              </a:buClr>
            </a:pPr>
            <a:r>
              <a:rPr lang="en-US" dirty="0">
                <a:cs typeface="Arial"/>
              </a:rPr>
              <a:t/>
            </a:r>
            <a:br>
              <a:rPr lang="en-US" dirty="0">
                <a:cs typeface="Arial"/>
              </a:rPr>
            </a:br>
            <a:r>
              <a:rPr lang="en-US" dirty="0">
                <a:cs typeface="Arial"/>
              </a:rPr>
              <a:t>Create a scalable and easily implementable peer-based intervention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807FB-1213-4A92-9A80-793965F7074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480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first</a:t>
            </a:r>
            <a:r>
              <a:rPr lang="en-US" baseline="0" dirty="0"/>
              <a:t> flow chart is our Consort diagram. We recruited PI screened 88 Peer Influencers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807FB-1213-4A92-9A80-793965F7074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497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b" latinLnBrk="0" hangingPunct="1"/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New PrEP</a:t>
            </a:r>
            <a:r>
              <a:rPr lang="en-US" sz="900" b="0" i="0" u="none" strike="noStrike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Starts</a:t>
            </a:r>
            <a:endParaRPr lang="en-US" sz="900" b="0" i="0" u="none" strike="noStrike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rtl="0" eaLnBrk="1" fontAlgn="b" latinLnBrk="0" hangingPunct="1"/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6 Weeks 3/52 (5.7%) vs. 2/51 (3.9%)</a:t>
            </a:r>
          </a:p>
          <a:p>
            <a:pPr rtl="0" eaLnBrk="1" fontAlgn="b" latinLnBrk="0" hangingPunct="1"/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12 Weeks 4/52 (7.7%) vs. 2/51 (3.9%)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807FB-1213-4A92-9A80-793965F7074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897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4488" y="2054406"/>
            <a:ext cx="7442556" cy="1078767"/>
          </a:xfrm>
        </p:spPr>
        <p:txBody>
          <a:bodyPr anchor="ctr"/>
          <a:lstStyle>
            <a:lvl1pPr>
              <a:lnSpc>
                <a:spcPct val="80000"/>
              </a:lnSpc>
              <a:defRPr sz="41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AD5771-4E44-8A4C-903F-AB3110E127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10230" y="4499822"/>
            <a:ext cx="2737850" cy="530379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8028E517-1ABB-CD4F-9D9E-9DF933B114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4488" y="3288038"/>
            <a:ext cx="7442557" cy="348853"/>
          </a:xfrm>
          <a:prstGeom prst="rect">
            <a:avLst/>
          </a:prstGeom>
        </p:spPr>
        <p:txBody>
          <a:bodyPr lIns="68589" tIns="34295" rIns="68589" bIns="34295"/>
          <a:lstStyle>
            <a:lvl1pPr marL="0" indent="0" algn="l">
              <a:lnSpc>
                <a:spcPct val="80000"/>
              </a:lnSpc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46" indent="0" algn="r">
              <a:buNone/>
              <a:defRPr/>
            </a:lvl2pPr>
            <a:lvl3pPr marL="685891" indent="0" algn="r">
              <a:buNone/>
              <a:defRPr/>
            </a:lvl3pPr>
            <a:lvl4pPr marL="1028837" indent="0" algn="r">
              <a:buNone/>
              <a:defRPr/>
            </a:lvl4pPr>
            <a:lvl5pPr marL="1371783" indent="0"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9899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Only - Montefiore Doing Mo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B89D023-27AF-F446-8912-4B920501DD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0435"/>
          <a:stretch/>
        </p:blipFill>
        <p:spPr>
          <a:xfrm>
            <a:off x="7591066" y="4499822"/>
            <a:ext cx="1357015" cy="53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643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Only - Montefio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9D2F556-FF3C-1A4F-A97A-F90EA396C3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1179"/>
          <a:stretch/>
        </p:blipFill>
        <p:spPr>
          <a:xfrm>
            <a:off x="7703290" y="4654447"/>
            <a:ext cx="1182916" cy="28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207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Only - Montefiore Einst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944B77-8075-7441-BA3F-3D22E0C079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63236" y="4654447"/>
            <a:ext cx="2422970" cy="28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608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Only - Montefiore Doing More Einst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B89D023-27AF-F446-8912-4B920501DD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10230" y="4499822"/>
            <a:ext cx="2737850" cy="53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068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Only - CH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13F17C2-9D5A-0D45-B884-1C299F9209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55557" y="4260935"/>
            <a:ext cx="1925475" cy="65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0717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Only - CHAM Doing Mo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B89D023-27AF-F446-8912-4B920501DD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10230" y="4499822"/>
            <a:ext cx="2737850" cy="530379"/>
          </a:xfrm>
          <a:prstGeom prst="rect">
            <a:avLst/>
          </a:prstGeom>
        </p:spPr>
      </p:pic>
      <p:pic>
        <p:nvPicPr>
          <p:cNvPr id="3" name="Picture 2" descr="CHAM_logo_2012_RGB.eps">
            <a:extLst>
              <a:ext uri="{FF2B5EF4-FFF2-40B4-BE49-F238E27FC236}">
                <a16:creationId xmlns:a16="http://schemas.microsoft.com/office/drawing/2014/main" id="{292ABBDA-CEA3-314D-8391-4EC8E68A97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27" y="4253170"/>
            <a:ext cx="949251" cy="66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1870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allery_angled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6" t="12359" r="2913" b="51882"/>
          <a:stretch/>
        </p:blipFill>
        <p:spPr>
          <a:xfrm>
            <a:off x="0" y="0"/>
            <a:ext cx="9144000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4489" y="1802030"/>
            <a:ext cx="5695251" cy="1583521"/>
          </a:xfrm>
        </p:spPr>
        <p:txBody>
          <a:bodyPr anchor="ctr"/>
          <a:lstStyle>
            <a:lvl1pPr>
              <a:lnSpc>
                <a:spcPct val="80000"/>
              </a:lnSpc>
              <a:defRPr sz="41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AD5771-4E44-8A4C-903F-AB3110E127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10230" y="4499822"/>
            <a:ext cx="2737850" cy="53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603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allery_angled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6" t="12359" r="2913" b="51882"/>
          <a:stretch/>
        </p:blipFill>
        <p:spPr>
          <a:xfrm>
            <a:off x="0" y="0"/>
            <a:ext cx="9144000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7870" y="2093927"/>
            <a:ext cx="5764126" cy="955646"/>
          </a:xfrm>
        </p:spPr>
        <p:txBody>
          <a:bodyPr anchor="ctr"/>
          <a:lstStyle>
            <a:lvl1pPr algn="r">
              <a:lnSpc>
                <a:spcPct val="80000"/>
              </a:lnSpc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BB6965-7B88-A847-BE8B-69C266856B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10230" y="4499822"/>
            <a:ext cx="2737850" cy="53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5748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B89D023-27AF-F446-8912-4B920501DD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10230" y="4499822"/>
            <a:ext cx="2737850" cy="53037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A0B8865-BBEC-674E-A665-FF549887EB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4489" y="1802030"/>
            <a:ext cx="5467940" cy="1583521"/>
          </a:xfrm>
        </p:spPr>
        <p:txBody>
          <a:bodyPr anchor="ctr"/>
          <a:lstStyle>
            <a:lvl1pPr>
              <a:lnSpc>
                <a:spcPct val="80000"/>
              </a:lnSpc>
              <a:defRPr sz="41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93967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allery_angled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6" t="12359" r="2913" b="51882"/>
          <a:stretch/>
        </p:blipFill>
        <p:spPr>
          <a:xfrm>
            <a:off x="0" y="0"/>
            <a:ext cx="9144000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4489" y="1802030"/>
            <a:ext cx="5467940" cy="1583521"/>
          </a:xfrm>
        </p:spPr>
        <p:txBody>
          <a:bodyPr anchor="ctr"/>
          <a:lstStyle>
            <a:lvl1pPr>
              <a:lnSpc>
                <a:spcPct val="80000"/>
              </a:lnSpc>
              <a:defRPr sz="41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39778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allery_angled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6" t="12359" r="2913" b="51882"/>
          <a:stretch/>
        </p:blipFill>
        <p:spPr>
          <a:xfrm>
            <a:off x="0" y="0"/>
            <a:ext cx="9144000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6630" y="1745591"/>
            <a:ext cx="6093745" cy="955646"/>
          </a:xfrm>
        </p:spPr>
        <p:txBody>
          <a:bodyPr anchor="ctr"/>
          <a:lstStyle>
            <a:lvl1pPr algn="r">
              <a:lnSpc>
                <a:spcPct val="80000"/>
              </a:lnSpc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87131" y="2906316"/>
            <a:ext cx="6092824" cy="348853"/>
          </a:xfrm>
          <a:prstGeom prst="rect">
            <a:avLst/>
          </a:prstGeom>
        </p:spPr>
        <p:txBody>
          <a:bodyPr lIns="68589" tIns="34295" rIns="68589" bIns="34295"/>
          <a:lstStyle>
            <a:lvl1pPr marL="0" indent="0" algn="r">
              <a:lnSpc>
                <a:spcPct val="80000"/>
              </a:lnSpc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46" indent="0" algn="r">
              <a:buNone/>
              <a:defRPr/>
            </a:lvl2pPr>
            <a:lvl3pPr marL="685891" indent="0" algn="r">
              <a:buNone/>
              <a:defRPr/>
            </a:lvl3pPr>
            <a:lvl4pPr marL="1028837" indent="0" algn="r">
              <a:buNone/>
              <a:defRPr/>
            </a:lvl4pPr>
            <a:lvl5pPr marL="1371783" indent="0"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E2AF17-A7BE-2E43-8D83-51B28D7DA30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10230" y="4499822"/>
            <a:ext cx="2737850" cy="53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4472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8397"/>
            <a:ext cx="8229600" cy="352414"/>
          </a:xfrm>
        </p:spPr>
        <p:txBody>
          <a:bodyPr/>
          <a:lstStyle>
            <a:lvl1pPr>
              <a:lnSpc>
                <a:spcPct val="80000"/>
              </a:lnSpc>
              <a:defRPr sz="23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42947" y="938286"/>
            <a:ext cx="5130583" cy="3092282"/>
          </a:xfrm>
          <a:prstGeom prst="rect">
            <a:avLst/>
          </a:prstGeom>
        </p:spPr>
        <p:txBody>
          <a:bodyPr lIns="68589" tIns="34295" rIns="68589" bIns="34295"/>
          <a:lstStyle>
            <a:lvl1pPr marL="0" indent="0" algn="ct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4BFEE9B-0E3F-8446-9DB3-14AF623B00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10230" y="4499822"/>
            <a:ext cx="2737850" cy="53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738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 - 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allery_angled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6" t="12359" r="2913" b="51882"/>
          <a:stretch/>
        </p:blipFill>
        <p:spPr>
          <a:xfrm>
            <a:off x="0" y="0"/>
            <a:ext cx="9144000" cy="51435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AD5771-4E44-8A4C-903F-AB3110E127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10230" y="4499822"/>
            <a:ext cx="2737850" cy="530379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8A15E38-7B74-6148-AC66-7BD5C94255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10170" y="1160274"/>
            <a:ext cx="5013003" cy="2844533"/>
          </a:xfrm>
          <a:prstGeom prst="rect">
            <a:avLst/>
          </a:prstGeom>
        </p:spPr>
        <p:txBody>
          <a:bodyPr lIns="68589" tIns="34295" rIns="68589" bIns="34295"/>
          <a:lstStyle>
            <a:lvl1pPr marL="0" indent="0" algn="ct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3987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49113" y="1107281"/>
            <a:ext cx="3875307" cy="2581252"/>
          </a:xfrm>
          <a:prstGeom prst="rect">
            <a:avLst/>
          </a:prstGeom>
        </p:spPr>
        <p:txBody>
          <a:bodyPr lIns="68589" tIns="34295" rIns="68589" bIns="34295"/>
          <a:lstStyle>
            <a:lvl1pPr marL="0" indent="0" algn="ctr"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719581" y="1107281"/>
            <a:ext cx="3875399" cy="2581275"/>
          </a:xfrm>
          <a:prstGeom prst="rect">
            <a:avLst/>
          </a:prstGeom>
        </p:spPr>
        <p:txBody>
          <a:bodyPr lIns="68589" tIns="34295" rIns="68589" bIns="34295"/>
          <a:lstStyle>
            <a:lvl1pPr marL="0" indent="0" algn="ctr"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8397"/>
            <a:ext cx="8229600" cy="352414"/>
          </a:xfrm>
        </p:spPr>
        <p:txBody>
          <a:bodyPr/>
          <a:lstStyle>
            <a:lvl1pPr>
              <a:lnSpc>
                <a:spcPct val="80000"/>
              </a:lnSpc>
              <a:defRPr sz="2300" b="1" i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E9926F9-F7EF-C84B-896C-EFBBC89F39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10230" y="4499822"/>
            <a:ext cx="2737850" cy="53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9150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50076" y="1323691"/>
            <a:ext cx="2485904" cy="2148437"/>
          </a:xfrm>
          <a:prstGeom prst="rect">
            <a:avLst/>
          </a:prstGeom>
        </p:spPr>
        <p:txBody>
          <a:bodyPr lIns="68589" tIns="34295" rIns="68589" bIns="34295"/>
          <a:lstStyle>
            <a:lvl1pPr marL="0" marR="0" indent="0" algn="ctr" defTabSz="3429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3429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3325925" y="1323691"/>
            <a:ext cx="2485904" cy="2148456"/>
          </a:xfrm>
          <a:prstGeom prst="rect">
            <a:avLst/>
          </a:prstGeom>
        </p:spPr>
        <p:txBody>
          <a:bodyPr lIns="68589" tIns="34295" rIns="68589" bIns="34295"/>
          <a:lstStyle>
            <a:lvl1pPr marL="0" marR="0" indent="0" algn="ctr" defTabSz="3429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3429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8397"/>
            <a:ext cx="8229600" cy="352414"/>
          </a:xfrm>
        </p:spPr>
        <p:txBody>
          <a:bodyPr/>
          <a:lstStyle>
            <a:lvl1pPr>
              <a:lnSpc>
                <a:spcPct val="80000"/>
              </a:lnSpc>
              <a:defRPr sz="23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101774" y="1323691"/>
            <a:ext cx="2485904" cy="2148456"/>
          </a:xfrm>
          <a:prstGeom prst="rect">
            <a:avLst/>
          </a:prstGeom>
        </p:spPr>
        <p:txBody>
          <a:bodyPr lIns="68589" tIns="34295" rIns="68589" bIns="34295"/>
          <a:lstStyle>
            <a:lvl1pPr marL="0" marR="0" indent="0" algn="ctr" defTabSz="3429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3429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77454B0-448A-4640-B218-67EDADBE0F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10230" y="4499822"/>
            <a:ext cx="2737850" cy="53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0014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007F92-599E-FA4F-BE36-74676A544B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9313" y="1889186"/>
            <a:ext cx="7512314" cy="145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6476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allery_angled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6" t="12359" r="2913" b="51882"/>
          <a:stretch/>
        </p:blipFill>
        <p:spPr>
          <a:xfrm>
            <a:off x="0" y="0"/>
            <a:ext cx="9144000" cy="51435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AF2900-BDFE-7B41-9017-B206CB44DC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6355" y="1986149"/>
            <a:ext cx="6045820" cy="117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185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5_007_01_02_01_107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20510"/>
          <a:stretch/>
        </p:blipFill>
        <p:spPr>
          <a:xfrm>
            <a:off x="1" y="2571750"/>
            <a:ext cx="6145225" cy="2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87745" y="870354"/>
            <a:ext cx="6093745" cy="881780"/>
          </a:xfrm>
        </p:spPr>
        <p:txBody>
          <a:bodyPr anchor="b"/>
          <a:lstStyle>
            <a:lvl1pPr algn="r">
              <a:lnSpc>
                <a:spcPct val="80000"/>
              </a:lnSpc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188247" y="1915663"/>
            <a:ext cx="6092824" cy="348853"/>
          </a:xfrm>
          <a:prstGeom prst="rect">
            <a:avLst/>
          </a:prstGeom>
        </p:spPr>
        <p:txBody>
          <a:bodyPr lIns="68589" tIns="34295" rIns="68589" bIns="34295"/>
          <a:lstStyle>
            <a:lvl1pPr marL="0" indent="0" algn="r">
              <a:lnSpc>
                <a:spcPct val="80000"/>
              </a:lnSpc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46" indent="0" algn="r">
              <a:buNone/>
              <a:defRPr/>
            </a:lvl2pPr>
            <a:lvl3pPr marL="685891" indent="0" algn="r">
              <a:buNone/>
              <a:defRPr/>
            </a:lvl3pPr>
            <a:lvl4pPr marL="1028837" indent="0" algn="r">
              <a:buNone/>
              <a:defRPr/>
            </a:lvl4pPr>
            <a:lvl5pPr marL="1371783" indent="0"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7787BE4-FC7F-9F4B-9081-13B862475E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10230" y="4499822"/>
            <a:ext cx="2737850" cy="53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022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5_007_01_02_01_107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2" t="20098" b="8185"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pic>
        <p:nvPicPr>
          <p:cNvPr id="7" name="Picture 6" descr="15_007_01_02_01_107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3" t="50000" r="34455" b="8353"/>
          <a:stretch/>
        </p:blipFill>
        <p:spPr>
          <a:xfrm>
            <a:off x="-1" y="2131261"/>
            <a:ext cx="5585827" cy="301223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28721" y="1378185"/>
            <a:ext cx="6452770" cy="373949"/>
          </a:xfrm>
        </p:spPr>
        <p:txBody>
          <a:bodyPr anchor="b"/>
          <a:lstStyle>
            <a:lvl1pPr algn="r">
              <a:lnSpc>
                <a:spcPct val="80000"/>
              </a:lnSpc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829277" y="1915663"/>
            <a:ext cx="6451795" cy="348853"/>
          </a:xfrm>
          <a:prstGeom prst="rect">
            <a:avLst/>
          </a:prstGeom>
        </p:spPr>
        <p:txBody>
          <a:bodyPr lIns="68589" tIns="34295" rIns="68589" bIns="34295"/>
          <a:lstStyle>
            <a:lvl1pPr marL="0" indent="0" algn="r">
              <a:lnSpc>
                <a:spcPct val="80000"/>
              </a:lnSpc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46" indent="0" algn="r">
              <a:buNone/>
              <a:defRPr/>
            </a:lvl2pPr>
            <a:lvl3pPr marL="685891" indent="0" algn="r">
              <a:buNone/>
              <a:defRPr/>
            </a:lvl3pPr>
            <a:lvl4pPr marL="1028837" indent="0" algn="r">
              <a:buNone/>
              <a:defRPr/>
            </a:lvl4pPr>
            <a:lvl5pPr marL="1371783" indent="0"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586155-28C5-0A4B-AEC3-763250D198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10230" y="4499822"/>
            <a:ext cx="2737850" cy="53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5_007_01_02_02_026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5" t="18449" r="4358" b="1013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23618" y="1320346"/>
            <a:ext cx="6238784" cy="807914"/>
          </a:xfrm>
        </p:spPr>
        <p:txBody>
          <a:bodyPr anchor="b"/>
          <a:lstStyle>
            <a:lvl1pPr algn="r">
              <a:lnSpc>
                <a:spcPct val="80000"/>
              </a:lnSpc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24141" y="2291790"/>
            <a:ext cx="6237841" cy="348853"/>
          </a:xfrm>
          <a:prstGeom prst="rect">
            <a:avLst/>
          </a:prstGeom>
        </p:spPr>
        <p:txBody>
          <a:bodyPr lIns="68589" tIns="34295" rIns="68589" bIns="34295"/>
          <a:lstStyle>
            <a:lvl1pPr marL="0" indent="0" algn="r">
              <a:lnSpc>
                <a:spcPct val="80000"/>
              </a:lnSpc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46" indent="0" algn="r">
              <a:buNone/>
              <a:defRPr/>
            </a:lvl2pPr>
            <a:lvl3pPr marL="685891" indent="0" algn="r">
              <a:buNone/>
              <a:defRPr/>
            </a:lvl3pPr>
            <a:lvl4pPr marL="1028837" indent="0" algn="r">
              <a:buNone/>
              <a:defRPr/>
            </a:lvl4pPr>
            <a:lvl5pPr marL="1371783" indent="0"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450BBD-4030-CD47-A87E-80B475DF35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10230" y="4499822"/>
            <a:ext cx="2737850" cy="53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315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5_007_01_04_01_020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4" r="15715" b="1824"/>
          <a:stretch/>
        </p:blipFill>
        <p:spPr>
          <a:xfrm>
            <a:off x="-55118" y="0"/>
            <a:ext cx="6232234" cy="5143500"/>
          </a:xfrm>
          <a:prstGeom prst="rect">
            <a:avLst/>
          </a:prstGeom>
          <a:solidFill>
            <a:srgbClr val="F2F0F6"/>
          </a:solidFill>
        </p:spPr>
      </p:pic>
      <p:sp>
        <p:nvSpPr>
          <p:cNvPr id="8" name="Freeform 7"/>
          <p:cNvSpPr/>
          <p:nvPr userDrawn="1"/>
        </p:nvSpPr>
        <p:spPr>
          <a:xfrm>
            <a:off x="6079843" y="0"/>
            <a:ext cx="185429" cy="5143500"/>
          </a:xfrm>
          <a:custGeom>
            <a:avLst/>
            <a:gdLst>
              <a:gd name="connsiteX0" fmla="*/ 228600 w 228600"/>
              <a:gd name="connsiteY0" fmla="*/ 12700 h 6858000"/>
              <a:gd name="connsiteX1" fmla="*/ 76200 w 228600"/>
              <a:gd name="connsiteY1" fmla="*/ 12700 h 6858000"/>
              <a:gd name="connsiteX2" fmla="*/ 0 w 228600"/>
              <a:gd name="connsiteY2" fmla="*/ 6858000 h 6858000"/>
              <a:gd name="connsiteX3" fmla="*/ 228600 w 228600"/>
              <a:gd name="connsiteY3" fmla="*/ 6858000 h 6858000"/>
              <a:gd name="connsiteX4" fmla="*/ 228600 w 228600"/>
              <a:gd name="connsiteY4" fmla="*/ 0 h 6858000"/>
              <a:gd name="connsiteX0" fmla="*/ 259080 w 259080"/>
              <a:gd name="connsiteY0" fmla="*/ 12700 h 6858000"/>
              <a:gd name="connsiteX1" fmla="*/ 106680 w 259080"/>
              <a:gd name="connsiteY1" fmla="*/ 12700 h 6858000"/>
              <a:gd name="connsiteX2" fmla="*/ 0 w 259080"/>
              <a:gd name="connsiteY2" fmla="*/ 6850380 h 6858000"/>
              <a:gd name="connsiteX3" fmla="*/ 259080 w 259080"/>
              <a:gd name="connsiteY3" fmla="*/ 6858000 h 6858000"/>
              <a:gd name="connsiteX4" fmla="*/ 259080 w 259080"/>
              <a:gd name="connsiteY4" fmla="*/ 0 h 6858000"/>
              <a:gd name="connsiteX0" fmla="*/ 251936 w 251936"/>
              <a:gd name="connsiteY0" fmla="*/ 12700 h 6858000"/>
              <a:gd name="connsiteX1" fmla="*/ 99536 w 251936"/>
              <a:gd name="connsiteY1" fmla="*/ 12700 h 6858000"/>
              <a:gd name="connsiteX2" fmla="*/ 0 w 251936"/>
              <a:gd name="connsiteY2" fmla="*/ 6857524 h 6858000"/>
              <a:gd name="connsiteX3" fmla="*/ 251936 w 251936"/>
              <a:gd name="connsiteY3" fmla="*/ 6858000 h 6858000"/>
              <a:gd name="connsiteX4" fmla="*/ 251936 w 251936"/>
              <a:gd name="connsiteY4" fmla="*/ 0 h 6858000"/>
              <a:gd name="connsiteX0" fmla="*/ 247174 w 247174"/>
              <a:gd name="connsiteY0" fmla="*/ 12700 h 6858000"/>
              <a:gd name="connsiteX1" fmla="*/ 94774 w 247174"/>
              <a:gd name="connsiteY1" fmla="*/ 12700 h 6858000"/>
              <a:gd name="connsiteX2" fmla="*/ 0 w 247174"/>
              <a:gd name="connsiteY2" fmla="*/ 6857524 h 6858000"/>
              <a:gd name="connsiteX3" fmla="*/ 247174 w 247174"/>
              <a:gd name="connsiteY3" fmla="*/ 6858000 h 6858000"/>
              <a:gd name="connsiteX4" fmla="*/ 247174 w 24717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174" h="6858000">
                <a:moveTo>
                  <a:pt x="247174" y="12700"/>
                </a:moveTo>
                <a:lnTo>
                  <a:pt x="94774" y="12700"/>
                </a:lnTo>
                <a:lnTo>
                  <a:pt x="0" y="6857524"/>
                </a:lnTo>
                <a:lnTo>
                  <a:pt x="247174" y="6858000"/>
                </a:lnTo>
                <a:lnTo>
                  <a:pt x="247174" y="0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5271" y="870796"/>
            <a:ext cx="2597130" cy="1066446"/>
          </a:xfrm>
        </p:spPr>
        <p:txBody>
          <a:bodyPr anchor="b"/>
          <a:lstStyle>
            <a:lvl1pPr algn="r">
              <a:lnSpc>
                <a:spcPct val="80000"/>
              </a:lnSpc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265244" y="2100771"/>
            <a:ext cx="2596737" cy="348853"/>
          </a:xfrm>
          <a:prstGeom prst="rect">
            <a:avLst/>
          </a:prstGeom>
        </p:spPr>
        <p:txBody>
          <a:bodyPr lIns="68589" tIns="34295" rIns="68589" bIns="34295"/>
          <a:lstStyle>
            <a:lvl1pPr marL="0" indent="0" algn="r">
              <a:lnSpc>
                <a:spcPct val="80000"/>
              </a:lnSpc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46" indent="0" algn="r">
              <a:buNone/>
              <a:defRPr/>
            </a:lvl2pPr>
            <a:lvl3pPr marL="685891" indent="0" algn="r">
              <a:buNone/>
              <a:defRPr/>
            </a:lvl3pPr>
            <a:lvl4pPr marL="1028837" indent="0" algn="r">
              <a:buNone/>
              <a:defRPr/>
            </a:lvl4pPr>
            <a:lvl5pPr marL="1371783" indent="0"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CFE2475-5DD0-904F-B2F2-52F843445A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10230" y="4499822"/>
            <a:ext cx="2737850" cy="53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104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5_007_01_05_05_005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9" r="3236" b="9725"/>
          <a:stretch/>
        </p:blipFill>
        <p:spPr>
          <a:xfrm>
            <a:off x="0" y="0"/>
            <a:ext cx="9186982" cy="5143500"/>
          </a:xfrm>
          <a:prstGeom prst="rect">
            <a:avLst/>
          </a:prstGeom>
          <a:solidFill>
            <a:srgbClr val="F2F0F6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2778" y="2460880"/>
            <a:ext cx="3365809" cy="983346"/>
          </a:xfrm>
        </p:spPr>
        <p:txBody>
          <a:bodyPr wrap="square" anchor="b">
            <a:spAutoFit/>
          </a:bodyPr>
          <a:lstStyle>
            <a:lvl1pPr algn="r">
              <a:lnSpc>
                <a:spcPct val="80000"/>
              </a:lnSpc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21770" y="3571554"/>
            <a:ext cx="2936398" cy="348853"/>
          </a:xfrm>
          <a:prstGeom prst="rect">
            <a:avLst/>
          </a:prstGeom>
        </p:spPr>
        <p:txBody>
          <a:bodyPr lIns="68589" tIns="34295" rIns="68589" bIns="34295"/>
          <a:lstStyle>
            <a:lvl1pPr marL="0" indent="0" algn="r">
              <a:lnSpc>
                <a:spcPct val="80000"/>
              </a:lnSpc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46" indent="0" algn="r">
              <a:buNone/>
              <a:defRPr/>
            </a:lvl2pPr>
            <a:lvl3pPr marL="685891" indent="0" algn="r">
              <a:buNone/>
              <a:defRPr/>
            </a:lvl3pPr>
            <a:lvl4pPr marL="1028837" indent="0" algn="r">
              <a:buNone/>
              <a:defRPr/>
            </a:lvl4pPr>
            <a:lvl5pPr marL="1371783" indent="0"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682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8397"/>
            <a:ext cx="8229600" cy="352414"/>
          </a:xfrm>
        </p:spPr>
        <p:txBody>
          <a:bodyPr/>
          <a:lstStyle>
            <a:lvl1pPr>
              <a:lnSpc>
                <a:spcPct val="80000"/>
              </a:lnSpc>
              <a:defRPr sz="23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3EEB1D-CE66-8F48-8A50-03163A79B7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10230" y="4499822"/>
            <a:ext cx="2737850" cy="530379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9C2E9D-0E14-B547-BF78-D7A550FA13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319" y="1054579"/>
            <a:ext cx="8229362" cy="3444793"/>
          </a:xfrm>
          <a:prstGeom prst="rect">
            <a:avLst/>
          </a:prstGeom>
        </p:spPr>
        <p:txBody>
          <a:bodyPr lIns="68589" tIns="34295" rIns="68589" bIns="34295"/>
          <a:lstStyle>
            <a:lvl1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6827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 +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8397"/>
            <a:ext cx="8229600" cy="352414"/>
          </a:xfrm>
        </p:spPr>
        <p:txBody>
          <a:bodyPr/>
          <a:lstStyle>
            <a:lvl1pPr>
              <a:lnSpc>
                <a:spcPct val="80000"/>
              </a:lnSpc>
              <a:defRPr sz="23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319" y="940056"/>
            <a:ext cx="8229362" cy="278548"/>
          </a:xfrm>
          <a:prstGeom prst="rect">
            <a:avLst/>
          </a:prstGeom>
        </p:spPr>
        <p:txBody>
          <a:bodyPr lIns="68589" tIns="34295" rIns="68589" bIns="34295">
            <a:spAutoFit/>
          </a:bodyPr>
          <a:lstStyle>
            <a:lvl1pPr marL="0" indent="0">
              <a:lnSpc>
                <a:spcPct val="80000"/>
              </a:lnSpc>
              <a:buNone/>
              <a:defRPr sz="17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 sz="2000"/>
            </a:lvl2pPr>
            <a:lvl3pPr marL="0" indent="0">
              <a:buNone/>
              <a:defRPr sz="2000"/>
            </a:lvl3pPr>
            <a:lvl4pPr marL="0" indent="0">
              <a:buNone/>
              <a:defRPr sz="2000"/>
            </a:lvl4pPr>
            <a:lvl5pPr marL="0" indent="0">
              <a:buNone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89A34FB-A931-7842-A80D-1695256C52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10230" y="4499822"/>
            <a:ext cx="2737850" cy="530379"/>
          </a:xfrm>
          <a:prstGeom prst="rect">
            <a:avLst/>
          </a:prstGeom>
        </p:spPr>
      </p:pic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376F3859-9871-9745-B855-00EC227F32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319" y="1429351"/>
            <a:ext cx="8229362" cy="3070021"/>
          </a:xfrm>
          <a:prstGeom prst="rect">
            <a:avLst/>
          </a:prstGeom>
        </p:spPr>
        <p:txBody>
          <a:bodyPr lIns="68589" tIns="34295" rIns="68589" bIns="34295"/>
          <a:lstStyle>
            <a:lvl1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0278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8397"/>
            <a:ext cx="8229600" cy="352414"/>
          </a:xfrm>
          <a:prstGeom prst="rect">
            <a:avLst/>
          </a:prstGeom>
        </p:spPr>
        <p:txBody>
          <a:bodyPr vert="horz" lIns="68589" tIns="34295" rIns="68589" bIns="34295" rtlCol="0" anchor="ctr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3482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50" r:id="rId8"/>
    <p:sldLayoutId id="2147483677" r:id="rId9"/>
    <p:sldLayoutId id="2147483693" r:id="rId10"/>
    <p:sldLayoutId id="2147483715" r:id="rId11"/>
    <p:sldLayoutId id="2147483716" r:id="rId12"/>
    <p:sldLayoutId id="2147483697" r:id="rId13"/>
    <p:sldLayoutId id="2147483717" r:id="rId14"/>
    <p:sldLayoutId id="2147483718" r:id="rId15"/>
    <p:sldLayoutId id="2147483661" r:id="rId16"/>
    <p:sldLayoutId id="2147483673" r:id="rId17"/>
    <p:sldLayoutId id="2147483698" r:id="rId18"/>
    <p:sldLayoutId id="2147483702" r:id="rId19"/>
    <p:sldLayoutId id="2147483676" r:id="rId20"/>
    <p:sldLayoutId id="2147483705" r:id="rId21"/>
    <p:sldLayoutId id="2147483674" r:id="rId22"/>
    <p:sldLayoutId id="2147483675" r:id="rId23"/>
    <p:sldLayoutId id="2147483700" r:id="rId24"/>
    <p:sldLayoutId id="2147483701" r:id="rId25"/>
  </p:sldLayoutIdLst>
  <p:hf sldNum="0" hdr="0" ftr="0" dt="0"/>
  <p:txStyles>
    <p:titleStyle>
      <a:lvl1pPr algn="l" defTabSz="342946" rtl="0" eaLnBrk="1" latinLnBrk="0" hangingPunct="1">
        <a:lnSpc>
          <a:spcPct val="80000"/>
        </a:lnSpc>
        <a:spcBef>
          <a:spcPct val="0"/>
        </a:spcBef>
        <a:buNone/>
        <a:defRPr sz="23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57209" indent="-257209" algn="l" defTabSz="342946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Metric Regular"/>
          <a:ea typeface="+mn-ea"/>
          <a:cs typeface="Metric Regular"/>
        </a:defRPr>
      </a:lvl1pPr>
      <a:lvl2pPr marL="557287" indent="-214341" algn="l" defTabSz="342946" rtl="0" eaLnBrk="1" latinLnBrk="0" hangingPunct="1">
        <a:spcBef>
          <a:spcPct val="20000"/>
        </a:spcBef>
        <a:buFont typeface="Arial"/>
        <a:buChar char="–"/>
        <a:defRPr sz="2100" b="0" i="0" kern="1200">
          <a:solidFill>
            <a:schemeClr val="tx1"/>
          </a:solidFill>
          <a:latin typeface="Metric Regular"/>
          <a:ea typeface="+mn-ea"/>
          <a:cs typeface="Metric Regular"/>
        </a:defRPr>
      </a:lvl2pPr>
      <a:lvl3pPr marL="857364" indent="-171473" algn="l" defTabSz="342946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Metric Regular"/>
          <a:ea typeface="+mn-ea"/>
          <a:cs typeface="Metric Regular"/>
        </a:defRPr>
      </a:lvl3pPr>
      <a:lvl4pPr marL="1200310" indent="-171473" algn="l" defTabSz="342946" rtl="0" eaLnBrk="1" latinLnBrk="0" hangingPunct="1">
        <a:spcBef>
          <a:spcPct val="20000"/>
        </a:spcBef>
        <a:buFont typeface="Arial"/>
        <a:buChar char="–"/>
        <a:defRPr sz="1500" b="0" i="0" kern="1200">
          <a:solidFill>
            <a:schemeClr val="tx1"/>
          </a:solidFill>
          <a:latin typeface="Metric Regular"/>
          <a:ea typeface="+mn-ea"/>
          <a:cs typeface="Metric Regular"/>
        </a:defRPr>
      </a:lvl4pPr>
      <a:lvl5pPr marL="1543256" indent="-171473" algn="l" defTabSz="342946" rtl="0" eaLnBrk="1" latinLnBrk="0" hangingPunct="1">
        <a:spcBef>
          <a:spcPct val="20000"/>
        </a:spcBef>
        <a:buFont typeface="Arial"/>
        <a:buChar char="»"/>
        <a:defRPr sz="1500" b="0" i="0" kern="1200">
          <a:solidFill>
            <a:schemeClr val="tx1"/>
          </a:solidFill>
          <a:latin typeface="Metric Regular"/>
          <a:ea typeface="+mn-ea"/>
          <a:cs typeface="Metric Regular"/>
        </a:defRPr>
      </a:lvl5pPr>
      <a:lvl6pPr marL="1886201" indent="-171473" algn="l" defTabSz="342946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147" indent="-171473" algn="l" defTabSz="342946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093" indent="-171473" algn="l" defTabSz="342946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039" indent="-171473" algn="l" defTabSz="342946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46" algn="l" defTabSz="3429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91" algn="l" defTabSz="3429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837" algn="l" defTabSz="3429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783" algn="l" defTabSz="3429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729" algn="l" defTabSz="3429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674" algn="l" defTabSz="3429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620" algn="l" defTabSz="3429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566" algn="l" defTabSz="3429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DoctorPatel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tif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5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4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329352C-66E4-D443-8E70-9479F2291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738" y="193734"/>
            <a:ext cx="8418786" cy="946423"/>
          </a:xfrm>
        </p:spPr>
        <p:txBody>
          <a:bodyPr/>
          <a:lstStyle/>
          <a:p>
            <a:pPr algn="ctr">
              <a:lnSpc>
                <a:spcPct val="95000"/>
              </a:lnSpc>
            </a:pPr>
            <a:r>
              <a:rPr lang="en-US" altLang="en-US" sz="2000" dirty="0">
                <a:solidFill>
                  <a:schemeClr val="tx2"/>
                </a:solidFill>
              </a:rPr>
              <a:t>Empowering with PrEP (E-PrEP): a peer-based online social network intervention to facilitate PrEP adoption among young Black/Latinx men who like men in New York City: pilot cluster randomized trial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3F0D9A-C900-924A-B749-BD187923BF56}"/>
              </a:ext>
            </a:extLst>
          </p:cNvPr>
          <p:cNvSpPr txBox="1"/>
          <p:nvPr/>
        </p:nvSpPr>
        <p:spPr>
          <a:xfrm>
            <a:off x="241738" y="4298248"/>
            <a:ext cx="45614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</a:rPr>
              <a:t>10</a:t>
            </a:r>
            <a:r>
              <a:rPr lang="en-US" sz="1200" b="1" baseline="30000" dirty="0">
                <a:solidFill>
                  <a:schemeClr val="tx2"/>
                </a:solidFill>
              </a:rPr>
              <a:t>th</a:t>
            </a:r>
            <a:r>
              <a:rPr lang="en-US" sz="1200" b="1" dirty="0">
                <a:solidFill>
                  <a:schemeClr val="tx2"/>
                </a:solidFill>
              </a:rPr>
              <a:t> IAS Conference on HIV Science, Mexico City, July 2019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3D9622-C985-A84B-B65A-2F3A87B6C36C}"/>
              </a:ext>
            </a:extLst>
          </p:cNvPr>
          <p:cNvSpPr/>
          <p:nvPr/>
        </p:nvSpPr>
        <p:spPr>
          <a:xfrm>
            <a:off x="241738" y="1164019"/>
            <a:ext cx="4782207" cy="647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en-US" altLang="en-US" b="1" dirty="0">
                <a:solidFill>
                  <a:schemeClr val="bg2">
                    <a:lumMod val="75000"/>
                  </a:schemeClr>
                </a:solidFill>
              </a:rPr>
              <a:t>Viraj Patel, MD, MPH,</a:t>
            </a:r>
            <a:r>
              <a:rPr lang="en-US" altLang="en-US" sz="12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altLang="en-US" sz="1200" dirty="0">
                <a:solidFill>
                  <a:schemeClr val="bg2">
                    <a:lumMod val="75000"/>
                  </a:schemeClr>
                </a:solidFill>
              </a:rPr>
              <a:t>Division of General Internal Medicine, Albert Einstein College of Medicine Montefiore Health System, Bronx, New York, USA            </a:t>
            </a:r>
            <a:r>
              <a:rPr lang="en-US" sz="1200" dirty="0">
                <a:hlinkClick r:id="rId3"/>
              </a:rPr>
              <a:t>@</a:t>
            </a:r>
            <a:r>
              <a:rPr lang="en-US" sz="1200" u="sng" dirty="0">
                <a:hlinkClick r:id="rId3"/>
              </a:rPr>
              <a:t>DoctorPatel9</a:t>
            </a:r>
            <a:endParaRPr lang="en-US" altLang="en-US" sz="1200" dirty="0">
              <a:solidFill>
                <a:schemeClr val="bg2"/>
              </a:solidFill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797F32AF-9824-2648-9E4F-F6D4A4A332EA}"/>
              </a:ext>
            </a:extLst>
          </p:cNvPr>
          <p:cNvSpPr txBox="1">
            <a:spLocks/>
          </p:cNvSpPr>
          <p:nvPr/>
        </p:nvSpPr>
        <p:spPr>
          <a:xfrm>
            <a:off x="241738" y="4585740"/>
            <a:ext cx="6159061" cy="364725"/>
          </a:xfrm>
          <a:prstGeom prst="rect">
            <a:avLst/>
          </a:prstGeom>
        </p:spPr>
        <p:txBody>
          <a:bodyPr vert="horz" wrap="square" lIns="68589" tIns="34295" rIns="68589" bIns="34295" rtlCol="0" anchor="ctr">
            <a:spAutoFit/>
          </a:bodyPr>
          <a:lstStyle>
            <a:lvl1pPr algn="l" defTabSz="342946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1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200" dirty="0"/>
              <a:t>No Disclosures.  Support</a:t>
            </a:r>
            <a:r>
              <a:rPr lang="en-US" sz="1200" dirty="0">
                <a:latin typeface="+mn-lt"/>
                <a:cs typeface="+mn-cs"/>
              </a:rPr>
              <a:t>: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K23MH102118 (NIMH/NIH), Einstein-Rockefeller-CUNY Center for AIDS Research, </a:t>
            </a:r>
            <a:r>
              <a:rPr lang="en-US" sz="1200" b="0" dirty="0"/>
              <a:t>P30AI051519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(NIH)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CC84BEBB-CF9E-074C-9142-33376D5E1F6E}"/>
              </a:ext>
            </a:extLst>
          </p:cNvPr>
          <p:cNvSpPr txBox="1">
            <a:spLocks/>
          </p:cNvSpPr>
          <p:nvPr/>
        </p:nvSpPr>
        <p:spPr>
          <a:xfrm>
            <a:off x="6154457" y="2965336"/>
            <a:ext cx="2747805" cy="229304"/>
          </a:xfrm>
          <a:prstGeom prst="rect">
            <a:avLst/>
          </a:prstGeom>
        </p:spPr>
        <p:txBody>
          <a:bodyPr vert="horz" wrap="square" lIns="68589" tIns="34295" rIns="68589" bIns="34295" rtlCol="0" anchor="ctr">
            <a:sp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2BF971-77E7-2341-A0F4-CD55D129D1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883" y="2246185"/>
            <a:ext cx="2017986" cy="151348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8C28AAB-3724-704D-AFF3-24FCB440216E}"/>
              </a:ext>
            </a:extLst>
          </p:cNvPr>
          <p:cNvSpPr/>
          <p:nvPr/>
        </p:nvSpPr>
        <p:spPr>
          <a:xfrm>
            <a:off x="4761188" y="1165838"/>
            <a:ext cx="4340772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Nataly Rios, Sarit Golub, Keith Horvath, </a:t>
            </a:r>
            <a:r>
              <a:rPr lang="en-US" alt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Chenshu</a:t>
            </a: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Zhang, Kenneth Mayer, </a:t>
            </a:r>
            <a:r>
              <a:rPr lang="en-US" alt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Ryung</a:t>
            </a: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Kim, Sean Donegan, </a:t>
            </a:r>
          </a:p>
          <a:p>
            <a:pPr>
              <a:lnSpc>
                <a:spcPct val="95000"/>
              </a:lnSpc>
            </a:pP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Lawrence Gross, Yash Parekh, Zoe Ginsburg, Julia </a:t>
            </a:r>
            <a:r>
              <a:rPr lang="en-US" alt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Arnsten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3E41A0A6-4A6F-B948-8FA4-0F5B2BB087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68039" y="2171991"/>
            <a:ext cx="6279932" cy="1691961"/>
          </a:xfrm>
        </p:spPr>
        <p:txBody>
          <a:bodyPr/>
          <a:lstStyle/>
          <a:p>
            <a:pPr marL="0" indent="0">
              <a:buNone/>
            </a:pPr>
            <a:r>
              <a:rPr lang="en-US" sz="2100" b="1" dirty="0">
                <a:solidFill>
                  <a:srgbClr val="414042"/>
                </a:solidFill>
                <a:ea typeface="+mj-ea"/>
              </a:rPr>
              <a:t>Background</a:t>
            </a:r>
            <a:endParaRPr lang="en-US" sz="1400" b="1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Leveraging </a:t>
            </a:r>
            <a:r>
              <a:rPr lang="en-US" sz="1400" b="1" dirty="0">
                <a:solidFill>
                  <a:schemeClr val="bg2"/>
                </a:solidFill>
              </a:rPr>
              <a:t>existing peer online social networks </a:t>
            </a:r>
            <a:r>
              <a:rPr lang="en-US" sz="1400" dirty="0"/>
              <a:t>may be an effective and efficient approach to engage young Black/Latinx men who like men for health interventions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400" dirty="0">
                <a:latin typeface="Arial" charset="0"/>
                <a:ea typeface="Arial" charset="0"/>
                <a:cs typeface="Arial" charset="0"/>
              </a:rPr>
              <a:t>Developed and tested the </a:t>
            </a:r>
            <a:r>
              <a:rPr lang="en-US" altLang="en-US" sz="1400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feasibility</a:t>
            </a:r>
            <a:r>
              <a:rPr lang="en-US" altLang="en-US" sz="1400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altLang="en-US" sz="1400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acceptability</a:t>
            </a:r>
            <a:r>
              <a:rPr lang="en-US" altLang="en-US" sz="1400" dirty="0">
                <a:latin typeface="Arial" charset="0"/>
                <a:ea typeface="Arial" charset="0"/>
                <a:cs typeface="Arial" charset="0"/>
              </a:rPr>
              <a:t>, and </a:t>
            </a:r>
            <a:r>
              <a:rPr lang="en-US" altLang="en-US" sz="1400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preliminary impact </a:t>
            </a:r>
            <a:r>
              <a:rPr lang="en-US" altLang="en-US" sz="1400" dirty="0">
                <a:latin typeface="Arial" charset="0"/>
                <a:ea typeface="Arial" charset="0"/>
                <a:cs typeface="Arial" charset="0"/>
              </a:rPr>
              <a:t>of a theory-based online social network intervention for PrEP adoption in a cluster randomized control trial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747" y="1574526"/>
            <a:ext cx="209943" cy="20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55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7548"/>
            <a:ext cx="4114800" cy="315481"/>
          </a:xfrm>
        </p:spPr>
        <p:txBody>
          <a:bodyPr/>
          <a:lstStyle/>
          <a:p>
            <a:r>
              <a:rPr lang="en-US" sz="2000" dirty="0"/>
              <a:t>Methods</a:t>
            </a: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5A98551C-9ACE-BB4C-9DAD-D1CDA8C733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6898258"/>
              </p:ext>
            </p:extLst>
          </p:nvPr>
        </p:nvGraphicFramePr>
        <p:xfrm>
          <a:off x="-315312" y="536510"/>
          <a:ext cx="5615759" cy="4145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7513AD58-822B-4345-B090-3C231EDB23F9}"/>
              </a:ext>
            </a:extLst>
          </p:cNvPr>
          <p:cNvSpPr/>
          <p:nvPr/>
        </p:nvSpPr>
        <p:spPr>
          <a:xfrm>
            <a:off x="4498430" y="565992"/>
            <a:ext cx="20915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Eligibility: 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HIV negative, sexually active MLM, Black/Latinx 18+, with elevated risk for HIV, living in New York City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E3D784-07C9-F44F-8057-AB1099C726A7}"/>
              </a:ext>
            </a:extLst>
          </p:cNvPr>
          <p:cNvSpPr/>
          <p:nvPr/>
        </p:nvSpPr>
        <p:spPr>
          <a:xfrm>
            <a:off x="4498430" y="2000774"/>
            <a:ext cx="2286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Focus of online campaign:</a:t>
            </a:r>
          </a:p>
          <a:p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E-PrEP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: PrEP barriers/facilitators, care-engagement</a:t>
            </a:r>
          </a:p>
          <a:p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: suicide, violence, depression, substance use, STIs (not HIV)</a:t>
            </a:r>
          </a:p>
        </p:txBody>
      </p:sp>
      <p:pic>
        <p:nvPicPr>
          <p:cNvPr id="15" name="Picture 35">
            <a:extLst>
              <a:ext uri="{FF2B5EF4-FFF2-40B4-BE49-F238E27FC236}">
                <a16:creationId xmlns:a16="http://schemas.microsoft.com/office/drawing/2014/main" id="{C315E739-58DA-CD4D-8052-66D5F8603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74"/>
          <a:stretch>
            <a:fillRect/>
          </a:stretch>
        </p:blipFill>
        <p:spPr bwMode="auto">
          <a:xfrm>
            <a:off x="7845320" y="240250"/>
            <a:ext cx="1169746" cy="133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3" descr="areyoureadyforprepcdcinfographic cropped faq.png">
            <a:extLst>
              <a:ext uri="{FF2B5EF4-FFF2-40B4-BE49-F238E27FC236}">
                <a16:creationId xmlns:a16="http://schemas.microsoft.com/office/drawing/2014/main" id="{8775A820-D62C-4E40-8427-DD878AB61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021" y="1575687"/>
            <a:ext cx="1391765" cy="138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1">
            <a:extLst>
              <a:ext uri="{FF2B5EF4-FFF2-40B4-BE49-F238E27FC236}">
                <a16:creationId xmlns:a16="http://schemas.microsoft.com/office/drawing/2014/main" id="{32589452-4832-EE46-9A8E-1D0FA19B4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127" y="3048538"/>
            <a:ext cx="1864731" cy="12642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0">
            <a:extLst>
              <a:ext uri="{FF2B5EF4-FFF2-40B4-BE49-F238E27FC236}">
                <a16:creationId xmlns:a16="http://schemas.microsoft.com/office/drawing/2014/main" id="{9CE7C3EB-38AC-CF47-9405-022B5C3D9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737" y="3680650"/>
            <a:ext cx="1367078" cy="117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9">
            <a:extLst>
              <a:ext uri="{FF2B5EF4-FFF2-40B4-BE49-F238E27FC236}">
                <a16:creationId xmlns:a16="http://schemas.microsoft.com/office/drawing/2014/main" id="{08C48B1E-C3D0-C846-B373-8B30C9282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697" y="254785"/>
            <a:ext cx="1262611" cy="122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2" descr="bevlogan-prep4love.jpg">
            <a:extLst>
              <a:ext uri="{FF2B5EF4-FFF2-40B4-BE49-F238E27FC236}">
                <a16:creationId xmlns:a16="http://schemas.microsoft.com/office/drawing/2014/main" id="{DB058D70-934F-CB46-9C11-037D96690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341" y="3680650"/>
            <a:ext cx="906177" cy="117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009780E-55D3-E34B-859F-0CC33CC2DB1C}"/>
              </a:ext>
            </a:extLst>
          </p:cNvPr>
          <p:cNvSpPr txBox="1"/>
          <p:nvPr/>
        </p:nvSpPr>
        <p:spPr>
          <a:xfrm>
            <a:off x="237067" y="4823167"/>
            <a:ext cx="3323685" cy="253926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r>
              <a:rPr lang="en-US" sz="1200" dirty="0"/>
              <a:t>VV Patel et al, JMIR Research Protocols, 2018</a:t>
            </a:r>
          </a:p>
        </p:txBody>
      </p:sp>
    </p:spTree>
    <p:extLst>
      <p:ext uri="{BB962C8B-B14F-4D97-AF65-F5344CB8AC3E}">
        <p14:creationId xmlns:p14="http://schemas.microsoft.com/office/powerpoint/2010/main" val="64682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272A3F76-06DF-F346-94C1-7C4A2C6F43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EC0B9E4-535B-FC43-B54F-94DFB26900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3772825-FDF0-5E46-A6EE-A70515B02D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918EA5C-B7F4-ED49-A774-8C09BA5751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9B5F0F3-199F-594D-A7AE-D39E1EF8FC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5483903-3D2A-8F41-B009-D5BBF7F8E6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8652791-E752-EA49-93DA-6DA04ECE29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2C71E95-9270-C44D-946C-B5825775AC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4CD729A2-45BC-0B4C-9C50-14A48875F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 uiExpand="1">
        <p:bldSub>
          <a:bldDgm bld="one"/>
        </p:bldSub>
      </p:bldGraphic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73" y="121677"/>
            <a:ext cx="2827802" cy="352414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26344B8-1DB2-DB4D-AC5C-0B7704C252BB}"/>
                  </a:ext>
                </a:extLst>
              </p:cNvPr>
              <p:cNvSpPr/>
              <p:nvPr/>
            </p:nvSpPr>
            <p:spPr>
              <a:xfrm>
                <a:off x="5012198" y="348346"/>
                <a:ext cx="4046742" cy="2246769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Feasibility: </a:t>
                </a:r>
              </a:p>
              <a:p>
                <a:pPr marL="271463" indent="-271463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Rapid recruitment/enrollment</a:t>
                </a:r>
              </a:p>
              <a:p>
                <a:pPr marL="271463" lvl="1" indent="-271463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&gt;90% Retention at 12 weeks</a:t>
                </a:r>
              </a:p>
              <a:p>
                <a:pPr marL="271463" lvl="1" indent="-271463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&gt;85% liked, commented, loved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≥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post</a:t>
                </a:r>
              </a:p>
              <a:p>
                <a:pPr marL="271463" lvl="1" indent="-271463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Each post viewed by ~40-50% of participants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26344B8-1DB2-DB4D-AC5C-0B7704C252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2198" y="348346"/>
                <a:ext cx="4046742" cy="2246769"/>
              </a:xfrm>
              <a:prstGeom prst="rect">
                <a:avLst/>
              </a:prstGeom>
              <a:blipFill rotWithShape="1">
                <a:blip r:embed="rId3"/>
                <a:stretch>
                  <a:fillRect l="-1506" t="-1084" r="-151" b="-406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732"/>
            <a:ext cx="5012198" cy="422990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BAD239B-09E7-C24A-9DF7-3A284512E4DF}"/>
              </a:ext>
            </a:extLst>
          </p:cNvPr>
          <p:cNvSpPr txBox="1"/>
          <p:nvPr/>
        </p:nvSpPr>
        <p:spPr>
          <a:xfrm>
            <a:off x="699831" y="1340925"/>
            <a:ext cx="8838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u="sng" dirty="0">
                <a:solidFill>
                  <a:schemeClr val="tx2"/>
                </a:solidFill>
              </a:rPr>
              <a:t> E-PrEP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C0C4E4-A386-BC49-B116-C93C0C5075C8}"/>
              </a:ext>
            </a:extLst>
          </p:cNvPr>
          <p:cNvSpPr txBox="1"/>
          <p:nvPr/>
        </p:nvSpPr>
        <p:spPr>
          <a:xfrm>
            <a:off x="3331202" y="1340925"/>
            <a:ext cx="7739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u="sng" dirty="0">
                <a:solidFill>
                  <a:schemeClr val="tx2"/>
                </a:solidFill>
              </a:rPr>
              <a:t>Control</a:t>
            </a:r>
          </a:p>
        </p:txBody>
      </p:sp>
      <p:sp>
        <p:nvSpPr>
          <p:cNvPr id="3" name="Rectangle 2"/>
          <p:cNvSpPr/>
          <p:nvPr/>
        </p:nvSpPr>
        <p:spPr>
          <a:xfrm>
            <a:off x="5012198" y="2595115"/>
            <a:ext cx="40467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Acceptability:</a:t>
            </a:r>
          </a:p>
          <a:p>
            <a:pPr marL="271463" lvl="1" indent="-271463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82% would continue participating, </a:t>
            </a:r>
          </a:p>
          <a:p>
            <a:pPr marL="271463" lvl="1" indent="-271463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78% reported high satisfaction </a:t>
            </a:r>
          </a:p>
          <a:p>
            <a:pPr marL="271463" lvl="1" indent="-271463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75% would recommend friends to participate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7526" y="3853816"/>
            <a:ext cx="1446108" cy="400110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300" b="1" dirty="0">
                <a:solidFill>
                  <a:schemeClr val="bg2"/>
                </a:solidFill>
              </a:rPr>
              <a:t>Participants: N=155 enrolled)</a:t>
            </a:r>
          </a:p>
        </p:txBody>
      </p:sp>
      <p:sp>
        <p:nvSpPr>
          <p:cNvPr id="10" name="Oval 9"/>
          <p:cNvSpPr/>
          <p:nvPr/>
        </p:nvSpPr>
        <p:spPr>
          <a:xfrm>
            <a:off x="1789043" y="474091"/>
            <a:ext cx="1338470" cy="678848"/>
          </a:xfrm>
          <a:prstGeom prst="ellipse">
            <a:avLst/>
          </a:prstGeom>
          <a:noFill/>
          <a:ln w="381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583634" y="2816942"/>
            <a:ext cx="1808923" cy="1185214"/>
          </a:xfrm>
          <a:prstGeom prst="rect">
            <a:avLst/>
          </a:prstGeom>
          <a:noFill/>
          <a:ln w="5715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414829" y="2255691"/>
            <a:ext cx="2086897" cy="678848"/>
          </a:xfrm>
          <a:prstGeom prst="ellipse">
            <a:avLst/>
          </a:prstGeom>
          <a:noFill/>
          <a:ln w="381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062886" y="768308"/>
            <a:ext cx="812872" cy="11541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750" b="1" dirty="0"/>
              <a:t>Peer Influencers</a:t>
            </a:r>
          </a:p>
        </p:txBody>
      </p:sp>
    </p:spTree>
    <p:extLst>
      <p:ext uri="{BB962C8B-B14F-4D97-AF65-F5344CB8AC3E}">
        <p14:creationId xmlns:p14="http://schemas.microsoft.com/office/powerpoint/2010/main" val="167271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/>
      <p:bldP spid="9" grpId="0" animBg="1"/>
      <p:bldP spid="10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10" y="528893"/>
            <a:ext cx="4122039" cy="4483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Title 1">
            <a:extLst>
              <a:ext uri="{FF2B5EF4-FFF2-40B4-BE49-F238E27FC236}">
                <a16:creationId xmlns:a16="http://schemas.microsoft.com/office/drawing/2014/main" id="{15E68282-4546-D34D-930A-B85E336DB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800" y="131191"/>
            <a:ext cx="1706579" cy="340103"/>
          </a:xfrm>
        </p:spPr>
        <p:txBody>
          <a:bodyPr/>
          <a:lstStyle/>
          <a:p>
            <a:r>
              <a:rPr lang="en-US" sz="2200" dirty="0"/>
              <a:t>Results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B1C9B4B-6B50-194C-A2D9-CD2D98DDCB4B}"/>
              </a:ext>
            </a:extLst>
          </p:cNvPr>
          <p:cNvSpPr txBox="1"/>
          <p:nvPr/>
        </p:nvSpPr>
        <p:spPr>
          <a:xfrm>
            <a:off x="2370348" y="1267557"/>
            <a:ext cx="15905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*P&lt;0.1.  **P&lt;0.05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A3374C3-1D12-914B-964D-40FBCB249262}"/>
              </a:ext>
            </a:extLst>
          </p:cNvPr>
          <p:cNvSpPr/>
          <p:nvPr/>
        </p:nvSpPr>
        <p:spPr>
          <a:xfrm>
            <a:off x="4659782" y="137480"/>
            <a:ext cx="4276343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0A0A0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Conclusions</a:t>
            </a:r>
          </a:p>
          <a:p>
            <a:endParaRPr lang="en-US" sz="1000" dirty="0">
              <a:solidFill>
                <a:srgbClr val="0A0A0A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A0A0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peer-developed online social-network intervention was </a:t>
            </a:r>
            <a:r>
              <a:rPr lang="en-US" sz="19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highly feasible, acceptable</a:t>
            </a:r>
            <a:r>
              <a:rPr lang="en-US" sz="1900" dirty="0">
                <a:solidFill>
                  <a:srgbClr val="0A0A0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and </a:t>
            </a:r>
            <a:r>
              <a:rPr lang="en-US" sz="19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efficient</a:t>
            </a:r>
            <a:r>
              <a:rPr lang="en-US" sz="1900" dirty="0">
                <a:solidFill>
                  <a:srgbClr val="0A0A0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 engaging YBLMLM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endParaRPr lang="en-US" dirty="0">
              <a:solidFill>
                <a:srgbClr val="0A0A0A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A0A0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E-PrEP intervention model </a:t>
            </a:r>
            <a:r>
              <a:rPr lang="en-US" sz="1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may have utility for incorporation into programs to enhance PrEP uptake and persistence and engage on other health issues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A more intensive and fully powered campaign with longer follow-up is warranted.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2370348" y="1694143"/>
            <a:ext cx="380390" cy="0"/>
          </a:xfrm>
          <a:prstGeom prst="line">
            <a:avLst/>
          </a:prstGeom>
          <a:ln w="381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377518" y="1868489"/>
            <a:ext cx="380390" cy="0"/>
          </a:xfrm>
          <a:prstGeom prst="line">
            <a:avLst/>
          </a:prstGeom>
          <a:ln w="381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BAD239B-09E7-C24A-9DF7-3A284512E4DF}"/>
              </a:ext>
            </a:extLst>
          </p:cNvPr>
          <p:cNvSpPr txBox="1"/>
          <p:nvPr/>
        </p:nvSpPr>
        <p:spPr>
          <a:xfrm>
            <a:off x="2608019" y="1571032"/>
            <a:ext cx="15142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2"/>
                </a:solidFill>
              </a:rPr>
              <a:t> E-PrEP mean score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2C0C4E4-A386-BC49-B116-C93C0C5075C8}"/>
              </a:ext>
            </a:extLst>
          </p:cNvPr>
          <p:cNvSpPr txBox="1"/>
          <p:nvPr/>
        </p:nvSpPr>
        <p:spPr>
          <a:xfrm>
            <a:off x="2699386" y="1745379"/>
            <a:ext cx="15324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tx2"/>
                </a:solidFill>
              </a:rPr>
              <a:t>Control mean score</a:t>
            </a:r>
          </a:p>
        </p:txBody>
      </p:sp>
      <p:sp>
        <p:nvSpPr>
          <p:cNvPr id="4" name="Rectangle 3"/>
          <p:cNvSpPr/>
          <p:nvPr/>
        </p:nvSpPr>
        <p:spPr>
          <a:xfrm>
            <a:off x="4833229" y="4691962"/>
            <a:ext cx="1452642" cy="2970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</a:pPr>
            <a:r>
              <a:rPr lang="en-US" altLang="en-U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dirty="0"/>
              <a:t>@DoctorPatel9</a:t>
            </a:r>
            <a:endParaRPr lang="en-US" altLang="en-US" dirty="0">
              <a:solidFill>
                <a:schemeClr val="bg2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446" y="4735492"/>
            <a:ext cx="209943" cy="20994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FD6D209-E04D-3B47-9670-81D519CFCDC5}"/>
              </a:ext>
            </a:extLst>
          </p:cNvPr>
          <p:cNvSpPr/>
          <p:nvPr/>
        </p:nvSpPr>
        <p:spPr>
          <a:xfrm>
            <a:off x="2178250" y="331060"/>
            <a:ext cx="2373781" cy="738664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fontAlgn="b"/>
            <a:r>
              <a:rPr lang="en-US" dirty="0">
                <a:latin typeface="Arial" panose="020B0604020202020204" pitchFamily="34" charset="0"/>
              </a:rPr>
              <a:t>New PrEP Starts at 12 </a:t>
            </a:r>
            <a:r>
              <a:rPr lang="en-US" dirty="0" err="1">
                <a:latin typeface="Arial" panose="020B0604020202020204" pitchFamily="34" charset="0"/>
              </a:rPr>
              <a:t>wks</a:t>
            </a:r>
            <a:r>
              <a:rPr lang="en-US" dirty="0">
                <a:latin typeface="Arial" panose="020B0604020202020204" pitchFamily="34" charset="0"/>
              </a:rPr>
              <a:t>:</a:t>
            </a:r>
          </a:p>
          <a:p>
            <a:pPr fontAlgn="b"/>
            <a:r>
              <a:rPr lang="en-US" dirty="0">
                <a:latin typeface="Arial" panose="020B0604020202020204" pitchFamily="34" charset="0"/>
              </a:rPr>
              <a:t>E-PrEP:  4/52 (7.7%)</a:t>
            </a:r>
          </a:p>
          <a:p>
            <a:pPr fontAlgn="b"/>
            <a:r>
              <a:rPr lang="en-US" dirty="0">
                <a:latin typeface="Arial" panose="020B0604020202020204" pitchFamily="34" charset="0"/>
              </a:rPr>
              <a:t>Control:  2/51 (3.9%).  </a:t>
            </a:r>
            <a:r>
              <a:rPr lang="en-US" sz="1200" i="1" dirty="0">
                <a:latin typeface="Arial" panose="020B0604020202020204" pitchFamily="34" charset="0"/>
              </a:rPr>
              <a:t>P=.21</a:t>
            </a:r>
          </a:p>
        </p:txBody>
      </p:sp>
    </p:spTree>
    <p:extLst>
      <p:ext uri="{BB962C8B-B14F-4D97-AF65-F5344CB8AC3E}">
        <p14:creationId xmlns:p14="http://schemas.microsoft.com/office/powerpoint/2010/main" val="403255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2" grpId="0" animBg="1"/>
    </p:bldLst>
  </p:timing>
</p:sld>
</file>

<file path=ppt/theme/theme1.xml><?xml version="1.0" encoding="utf-8"?>
<a:theme xmlns:a="http://schemas.openxmlformats.org/drawingml/2006/main" name="Montefiore DOING MORE">
  <a:themeElements>
    <a:clrScheme name="Montefiore_2">
      <a:dk1>
        <a:srgbClr val="414042"/>
      </a:dk1>
      <a:lt1>
        <a:srgbClr val="FFFFFF"/>
      </a:lt1>
      <a:dk2>
        <a:srgbClr val="003768"/>
      </a:dk2>
      <a:lt2>
        <a:srgbClr val="CA006C"/>
      </a:lt2>
      <a:accent1>
        <a:srgbClr val="939598"/>
      </a:accent1>
      <a:accent2>
        <a:srgbClr val="BCBEC0"/>
      </a:accent2>
      <a:accent3>
        <a:srgbClr val="E6E7E8"/>
      </a:accent3>
      <a:accent4>
        <a:srgbClr val="FFC907"/>
      </a:accent4>
      <a:accent5>
        <a:srgbClr val="F47521"/>
      </a:accent5>
      <a:accent6>
        <a:srgbClr val="7CBB53"/>
      </a:accent6>
      <a:hlink>
        <a:srgbClr val="0D355E"/>
      </a:hlink>
      <a:folHlink>
        <a:srgbClr val="0D355E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Montefiore">
      <a:dk1>
        <a:srgbClr val="35353E"/>
      </a:dk1>
      <a:lt1>
        <a:sysClr val="window" lastClr="FFFFFF"/>
      </a:lt1>
      <a:dk2>
        <a:srgbClr val="35353E"/>
      </a:dk2>
      <a:lt2>
        <a:srgbClr val="FFFFFF"/>
      </a:lt2>
      <a:accent1>
        <a:srgbClr val="0D355E"/>
      </a:accent1>
      <a:accent2>
        <a:srgbClr val="C7036B"/>
      </a:accent2>
      <a:accent3>
        <a:srgbClr val="808285"/>
      </a:accent3>
      <a:accent4>
        <a:srgbClr val="A7A9AC"/>
      </a:accent4>
      <a:accent5>
        <a:srgbClr val="D1D3D4"/>
      </a:accent5>
      <a:accent6>
        <a:srgbClr val="E6E7E8"/>
      </a:accent6>
      <a:hlink>
        <a:srgbClr val="0D355E"/>
      </a:hlink>
      <a:folHlink>
        <a:srgbClr val="0D35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{46A85334-9051-3242-A034-32958C296C57}tf10001079</Template>
  <TotalTime>19136</TotalTime>
  <Words>541</Words>
  <Application>Microsoft Office PowerPoint</Application>
  <PresentationFormat>On-screen Show (16:9)</PresentationFormat>
  <Paragraphs>62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Cambria Math</vt:lpstr>
      <vt:lpstr>Metric Regular</vt:lpstr>
      <vt:lpstr>Times New Roman</vt:lpstr>
      <vt:lpstr>Wingdings</vt:lpstr>
      <vt:lpstr>Montefiore DOING MORE</vt:lpstr>
      <vt:lpstr>Empowering with PrEP (E-PrEP): a peer-based online social network intervention to facilitate PrEP adoption among young Black/Latinx men who like men in New York City: pilot cluster randomized trial</vt:lpstr>
      <vt:lpstr>Methods</vt:lpstr>
      <vt:lpstr>Results</vt:lpstr>
      <vt:lpstr>Results</vt:lpstr>
    </vt:vector>
  </TitlesOfParts>
  <Company>Montefiore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EPrEP</dc:title>
  <dc:creator>Lawrence Gross;Minia Nataly Rios Gutierrez</dc:creator>
  <cp:lastModifiedBy>Media</cp:lastModifiedBy>
  <cp:revision>1713</cp:revision>
  <cp:lastPrinted>2019-07-18T17:24:50Z</cp:lastPrinted>
  <dcterms:created xsi:type="dcterms:W3CDTF">2016-03-19T13:26:20Z</dcterms:created>
  <dcterms:modified xsi:type="dcterms:W3CDTF">2019-07-22T16:13:16Z</dcterms:modified>
</cp:coreProperties>
</file>